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9"/>
  </p:notesMasterIdLst>
  <p:handoutMasterIdLst>
    <p:handoutMasterId r:id="rId30"/>
  </p:handoutMasterIdLst>
  <p:sldIdLst>
    <p:sldId id="265" r:id="rId2"/>
    <p:sldId id="345" r:id="rId3"/>
    <p:sldId id="344" r:id="rId4"/>
    <p:sldId id="293" r:id="rId5"/>
    <p:sldId id="308" r:id="rId6"/>
    <p:sldId id="326" r:id="rId7"/>
    <p:sldId id="327" r:id="rId8"/>
    <p:sldId id="329" r:id="rId9"/>
    <p:sldId id="296" r:id="rId10"/>
    <p:sldId id="330" r:id="rId11"/>
    <p:sldId id="347" r:id="rId12"/>
    <p:sldId id="331" r:id="rId13"/>
    <p:sldId id="334" r:id="rId14"/>
    <p:sldId id="336" r:id="rId15"/>
    <p:sldId id="332" r:id="rId16"/>
    <p:sldId id="348" r:id="rId17"/>
    <p:sldId id="297" r:id="rId18"/>
    <p:sldId id="272" r:id="rId19"/>
    <p:sldId id="273" r:id="rId20"/>
    <p:sldId id="301" r:id="rId21"/>
    <p:sldId id="299" r:id="rId22"/>
    <p:sldId id="339" r:id="rId23"/>
    <p:sldId id="340" r:id="rId24"/>
    <p:sldId id="338" r:id="rId25"/>
    <p:sldId id="341" r:id="rId26"/>
    <p:sldId id="346" r:id="rId27"/>
    <p:sldId id="29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8262" autoAdjust="0"/>
    <p:restoredTop sz="94291" autoAdjust="0"/>
  </p:normalViewPr>
  <p:slideViewPr>
    <p:cSldViewPr snapToGrid="0" showGuides="1">
      <p:cViewPr varScale="1">
        <p:scale>
          <a:sx n="83" d="100"/>
          <a:sy n="83" d="100"/>
        </p:scale>
        <p:origin x="922" y="67"/>
      </p:cViewPr>
      <p:guideLst>
        <p:guide orient="horz" pos="2160"/>
        <p:guide pos="3840"/>
      </p:guideLst>
    </p:cSldViewPr>
  </p:slideViewPr>
  <p:notesTextViewPr>
    <p:cViewPr>
      <p:scale>
        <a:sx n="1" d="1"/>
        <a:sy n="1" d="1"/>
      </p:scale>
      <p:origin x="0" y="0"/>
    </p:cViewPr>
  </p:notesTextViewPr>
  <p:sorterViewPr>
    <p:cViewPr varScale="1">
      <p:scale>
        <a:sx n="1" d="1"/>
        <a:sy n="1" d="1"/>
      </p:scale>
      <p:origin x="0" y="-6043"/>
    </p:cViewPr>
  </p:sorterViewPr>
  <p:notesViewPr>
    <p:cSldViewPr snapToGrid="0">
      <p:cViewPr varScale="1">
        <p:scale>
          <a:sx n="76" d="100"/>
          <a:sy n="76" d="100"/>
        </p:scale>
        <p:origin x="24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t>2/21/2022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t>‹#›</a:t>
            </a:fld>
            <a:endParaRPr lang="en-US"/>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t>2/21/2022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t>‹#›</a:t>
            </a:fld>
            <a:endParaRPr lang="en-US"/>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ACDEC5-C268-4659-B5EC-7853D6948864}" type="datetime1">
              <a:rPr lang="en-US" smtClean="0"/>
              <a:t>2/21/2022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64670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63B82A-1966-40C3-B134-4D75DAF7D552}" type="datetime1">
              <a:rPr lang="en-US" smtClean="0"/>
              <a:t>2/21/2022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82188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70C25C-45DF-41AF-AFD6-C57CDE384B91}" type="datetime1">
              <a:rPr lang="en-US" smtClean="0"/>
              <a:t>2/21/2022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38883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B8BD2A-D87A-4551-884A-0B3643787484}" type="datetime1">
              <a:rPr lang="en-US" smtClean="0"/>
              <a:t>2/21/2022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FCB835-8AA4-4553-931E-CE915766526A}" type="datetime1">
              <a:rPr lang="en-US" smtClean="0"/>
              <a:t>2/21/2022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1658" y="1709738"/>
            <a:ext cx="10105791" cy="2862262"/>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p>
            <a:fld id="{BDF2B673-6BC3-4549-B116-175E7B363C8F}" type="datetime1">
              <a:rPr lang="en-US" smtClean="0"/>
              <a:t>2/21/2022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4067686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22D17E8-EB42-4ABE-9F0A-17B8697DA491}" type="datetime1">
              <a:rPr lang="en-US" smtClean="0"/>
              <a:t>2/21/2022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063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24100" y="274638"/>
            <a:ext cx="9023350" cy="1143000"/>
          </a:xfrm>
        </p:spPr>
        <p:txBody>
          <a:bodyPr/>
          <a:lstStyle/>
          <a:p>
            <a:r>
              <a:rPr lang="en-US"/>
              <a:t>Click to edit Master title style</a:t>
            </a:r>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BF7CF1D-4096-4ACA-8C0D-F4FA9ABE1469}" type="datetime1">
              <a:rPr lang="en-US" smtClean="0"/>
              <a:t>2/21/2022</a:t>
            </a:fld>
            <a:endParaRPr lang="en-US"/>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3166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5239A4C-CE4C-4C06-B3B3-59698E8AD247}" type="datetime1">
              <a:rPr lang="en-US" smtClean="0"/>
              <a:t>2/21/2022</a:t>
            </a:fld>
            <a:endParaRPr lang="en-US"/>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51058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7E0112-6601-40CA-A33C-EFADFACE5511}" type="datetime1">
              <a:rPr lang="en-US" smtClean="0"/>
              <a:t>2/21/2022</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151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FE5CFD-CD8D-4D42-8799-DD6D6EF49173}" type="datetime1">
              <a:rPr lang="en-US" smtClean="0"/>
              <a:t>2/21/2022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C5EFC6-2179-40B6-8E67-EDBB00F9B139}" type="datetime1">
              <a:rPr lang="en-US" smtClean="0"/>
              <a:t>2/21/2022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61935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CA3686AD-779D-4D87-9588-29E071F7E895}" type="datetime1">
              <a:rPr lang="en-US" smtClean="0"/>
              <a:t>2/21/2022</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Add a footer</a:t>
            </a:r>
            <a:endParaRPr lang="en-US" dirty="0"/>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B7BAC7-FE87-40F6-AA24-4F4685D1B022}" type="slidenum">
              <a:rPr lang="en-US" smtClean="0"/>
              <a:pPr/>
              <a:t>‹#›</a:t>
            </a:fld>
            <a:endParaRPr lang="en-US"/>
          </a:p>
        </p:txBody>
      </p:sp>
    </p:spTree>
    <p:extLst>
      <p:ext uri="{BB962C8B-B14F-4D97-AF65-F5344CB8AC3E}">
        <p14:creationId xmlns:p14="http://schemas.microsoft.com/office/powerpoint/2010/main"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4FC672-C471-4DE1-8A49-42307BFF6778}"/>
              </a:ext>
            </a:extLst>
          </p:cNvPr>
          <p:cNvPicPr>
            <a:picLocks noChangeAspect="1"/>
          </p:cNvPicPr>
          <p:nvPr/>
        </p:nvPicPr>
        <p:blipFill>
          <a:blip r:embed="rId2"/>
          <a:stretch>
            <a:fillRect/>
          </a:stretch>
        </p:blipFill>
        <p:spPr>
          <a:xfrm>
            <a:off x="349535" y="360665"/>
            <a:ext cx="3513600" cy="5923908"/>
          </a:xfrm>
          <a:prstGeom prst="rect">
            <a:avLst/>
          </a:prstGeom>
          <a:effectLst>
            <a:reflection endPos="0" dist="50800" dir="5400000" sy="-100000" algn="bl" rotWithShape="0"/>
            <a:softEdge rad="0"/>
          </a:effectLst>
          <a:scene3d>
            <a:camera prst="orthographicFront"/>
            <a:lightRig rig="threePt" dir="t"/>
          </a:scene3d>
          <a:sp3d>
            <a:bevelT prst="angle"/>
          </a:sp3d>
        </p:spPr>
      </p:pic>
      <p:sp>
        <p:nvSpPr>
          <p:cNvPr id="2" name="Title 1"/>
          <p:cNvSpPr>
            <a:spLocks noGrp="1"/>
          </p:cNvSpPr>
          <p:nvPr>
            <p:ph type="ctrTitle"/>
          </p:nvPr>
        </p:nvSpPr>
        <p:spPr>
          <a:xfrm>
            <a:off x="4010599" y="827426"/>
            <a:ext cx="8021053" cy="3596027"/>
          </a:xfrm>
        </p:spPr>
        <p:txBody>
          <a:bodyPr anchor="ctr">
            <a:noAutofit/>
          </a:bodyPr>
          <a:lstStyle/>
          <a:p>
            <a:r>
              <a:rPr lang="en-MY" sz="4000" b="1" dirty="0">
                <a:solidFill>
                  <a:schemeClr val="accent1">
                    <a:lumMod val="50000"/>
                  </a:schemeClr>
                </a:solidFill>
              </a:rPr>
              <a:t>TRAINING OF CORE TRAINERS </a:t>
            </a:r>
            <a:br>
              <a:rPr lang="en-MY" sz="4000" b="1" dirty="0">
                <a:solidFill>
                  <a:schemeClr val="accent1">
                    <a:lumMod val="50000"/>
                  </a:schemeClr>
                </a:solidFill>
              </a:rPr>
            </a:br>
            <a:r>
              <a:rPr lang="en-MY" sz="4000" b="1" dirty="0">
                <a:solidFill>
                  <a:schemeClr val="accent1">
                    <a:lumMod val="50000"/>
                  </a:schemeClr>
                </a:solidFill>
              </a:rPr>
              <a:t>CLINICAL PRACTICE GUIDELINES </a:t>
            </a:r>
            <a:br>
              <a:rPr lang="en-MY" sz="4000" b="1" dirty="0">
                <a:solidFill>
                  <a:schemeClr val="accent1">
                    <a:lumMod val="50000"/>
                  </a:schemeClr>
                </a:solidFill>
              </a:rPr>
            </a:br>
            <a:r>
              <a:rPr lang="en-MY" sz="4000" b="1" dirty="0">
                <a:solidFill>
                  <a:schemeClr val="accent1">
                    <a:lumMod val="50000"/>
                  </a:schemeClr>
                </a:solidFill>
              </a:rPr>
              <a:t>MANAGEMENT OF </a:t>
            </a:r>
            <a:br>
              <a:rPr lang="en-MY" sz="4000" b="1" dirty="0">
                <a:solidFill>
                  <a:schemeClr val="accent1">
                    <a:lumMod val="50000"/>
                  </a:schemeClr>
                </a:solidFill>
              </a:rPr>
            </a:br>
            <a:r>
              <a:rPr lang="en-US" sz="4000" b="1" dirty="0">
                <a:solidFill>
                  <a:schemeClr val="accent1">
                    <a:lumMod val="50000"/>
                  </a:schemeClr>
                </a:solidFill>
              </a:rPr>
              <a:t>BREAST CANCER </a:t>
            </a:r>
            <a:br>
              <a:rPr lang="en-US" sz="4000" b="1" dirty="0">
                <a:solidFill>
                  <a:schemeClr val="accent1">
                    <a:lumMod val="50000"/>
                  </a:schemeClr>
                </a:solidFill>
              </a:rPr>
            </a:br>
            <a:r>
              <a:rPr lang="en-US" sz="4000" b="1" dirty="0">
                <a:solidFill>
                  <a:schemeClr val="accent1">
                    <a:lumMod val="50000"/>
                  </a:schemeClr>
                </a:solidFill>
              </a:rPr>
              <a:t>(THIRD EDITION)</a:t>
            </a:r>
            <a:endParaRPr lang="en-MY" sz="4000" dirty="0">
              <a:solidFill>
                <a:schemeClr val="accent1">
                  <a:lumMod val="50000"/>
                </a:schemeClr>
              </a:solidFill>
            </a:endParaRPr>
          </a:p>
        </p:txBody>
      </p:sp>
      <p:sp>
        <p:nvSpPr>
          <p:cNvPr id="3" name="Subtitle 2"/>
          <p:cNvSpPr>
            <a:spLocks noGrp="1"/>
          </p:cNvSpPr>
          <p:nvPr>
            <p:ph type="subTitle" idx="1"/>
          </p:nvPr>
        </p:nvSpPr>
        <p:spPr>
          <a:xfrm>
            <a:off x="3923012" y="4638669"/>
            <a:ext cx="8021053" cy="1655762"/>
          </a:xfrm>
        </p:spPr>
        <p:txBody>
          <a:bodyPr>
            <a:normAutofit/>
          </a:bodyPr>
          <a:lstStyle/>
          <a:p>
            <a:r>
              <a:rPr lang="en-US" sz="4000" b="1" dirty="0">
                <a:solidFill>
                  <a:srgbClr val="CC0066"/>
                </a:solidFill>
                <a:latin typeface="+mj-lt"/>
              </a:rPr>
              <a:t>RISK FACTORS &amp; SCREENING</a:t>
            </a:r>
          </a:p>
        </p:txBody>
      </p:sp>
      <p:sp>
        <p:nvSpPr>
          <p:cNvPr id="5" name="Slide Number Placeholder 4">
            <a:extLst>
              <a:ext uri="{FF2B5EF4-FFF2-40B4-BE49-F238E27FC236}">
                <a16:creationId xmlns:a16="http://schemas.microsoft.com/office/drawing/2014/main" id="{25CC7622-5109-4FEF-95A2-C0A046F9A51B}"/>
              </a:ext>
            </a:extLst>
          </p:cNvPr>
          <p:cNvSpPr>
            <a:spLocks noGrp="1"/>
          </p:cNvSpPr>
          <p:nvPr>
            <p:ph type="sldNum" sz="quarter" idx="12"/>
          </p:nvPr>
        </p:nvSpPr>
        <p:spPr/>
        <p:txBody>
          <a:bodyPr/>
          <a:lstStyle/>
          <a:p>
            <a:fld id="{71B7BAC7-FE87-40F6-AA24-4F4685D1B022}" type="slidenum">
              <a:rPr lang="en-US" smtClean="0"/>
              <a:t>1</a:t>
            </a:fld>
            <a:endParaRPr lang="en-US"/>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49EB42-47CD-45D7-86EB-FC69FC56CACD}"/>
              </a:ext>
            </a:extLst>
          </p:cNvPr>
          <p:cNvPicPr>
            <a:picLocks noChangeAspect="1"/>
          </p:cNvPicPr>
          <p:nvPr/>
        </p:nvPicPr>
        <p:blipFill rotWithShape="1">
          <a:blip r:embed="rId2"/>
          <a:srcRect r="51163" b="598"/>
          <a:stretch/>
        </p:blipFill>
        <p:spPr>
          <a:xfrm>
            <a:off x="11115042" y="5873934"/>
            <a:ext cx="962024" cy="964832"/>
          </a:xfrm>
          <a:prstGeom prst="rect">
            <a:avLst/>
          </a:prstGeom>
        </p:spPr>
      </p:pic>
      <p:sp>
        <p:nvSpPr>
          <p:cNvPr id="9" name="Rectangle 8">
            <a:extLst>
              <a:ext uri="{FF2B5EF4-FFF2-40B4-BE49-F238E27FC236}">
                <a16:creationId xmlns:a16="http://schemas.microsoft.com/office/drawing/2014/main" id="{22677858-F868-4F52-B45D-F465B64AC703}"/>
              </a:ext>
            </a:extLst>
          </p:cNvPr>
          <p:cNvSpPr/>
          <p:nvPr/>
        </p:nvSpPr>
        <p:spPr>
          <a:xfrm>
            <a:off x="4807539" y="5949889"/>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75012"/>
            <a:ext cx="9029700" cy="1019971"/>
          </a:xfrm>
        </p:spPr>
        <p:txBody>
          <a:bodyPr/>
          <a:lstStyle/>
          <a:p>
            <a:pPr algn="ctr"/>
            <a:r>
              <a:rPr lang="en-US" b="1" dirty="0">
                <a:solidFill>
                  <a:srgbClr val="CC0066"/>
                </a:solidFill>
              </a:rPr>
              <a:t>Modifiable risk factors</a:t>
            </a:r>
            <a:r>
              <a:rPr lang="en-US" sz="2000" b="1" dirty="0">
                <a:solidFill>
                  <a:srgbClr val="CC0066"/>
                </a:solidFill>
              </a:rPr>
              <a:t>-2</a:t>
            </a:r>
            <a:r>
              <a:rPr lang="en-US" b="1" dirty="0">
                <a:solidFill>
                  <a:srgbClr val="CC0066"/>
                </a:solidFill>
              </a:rPr>
              <a:t> </a:t>
            </a:r>
          </a:p>
        </p:txBody>
      </p:sp>
      <p:sp>
        <p:nvSpPr>
          <p:cNvPr id="14" name="Content Placeholder 13"/>
          <p:cNvSpPr>
            <a:spLocks noGrp="1"/>
          </p:cNvSpPr>
          <p:nvPr>
            <p:ph idx="1"/>
          </p:nvPr>
        </p:nvSpPr>
        <p:spPr>
          <a:xfrm>
            <a:off x="1101426" y="1155036"/>
            <a:ext cx="10013616" cy="4794854"/>
          </a:xfrm>
        </p:spPr>
        <p:txBody>
          <a:bodyPr>
            <a:normAutofit/>
          </a:bodyPr>
          <a:lstStyle/>
          <a:p>
            <a:pPr marL="0" indent="0">
              <a:buNone/>
            </a:pPr>
            <a:r>
              <a:rPr lang="en-MY" sz="3200" b="1" dirty="0"/>
              <a:t>Hormonal factors </a:t>
            </a:r>
          </a:p>
          <a:p>
            <a:pPr marL="360363" indent="-184150"/>
            <a:r>
              <a:rPr lang="en-MY" dirty="0"/>
              <a:t>Oral contraceptives (OC) have a small risk of breast cancer (OR=1.52, 95% CI 1.25 to 1.85).</a:t>
            </a:r>
            <a:r>
              <a:rPr lang="en-MY" baseline="30000" dirty="0"/>
              <a:t>9</a:t>
            </a:r>
          </a:p>
          <a:p>
            <a:pPr marL="360363" indent="-184150"/>
            <a:r>
              <a:rPr lang="en-MY" dirty="0"/>
              <a:t>Current OC use (HR=1.36, 95% CI 1.09 to 1.71), </a:t>
            </a:r>
          </a:p>
          <a:p>
            <a:pPr marL="176213" indent="0">
              <a:buNone/>
            </a:pPr>
            <a:r>
              <a:rPr lang="en-MY" dirty="0"/>
              <a:t>   ≥10 years duration of OC use (HR=1.29, 95% CI 1.09 to 1.54) &amp; </a:t>
            </a:r>
          </a:p>
          <a:p>
            <a:pPr marL="176213" indent="0">
              <a:buNone/>
            </a:pPr>
            <a:r>
              <a:rPr lang="en-MY" dirty="0"/>
              <a:t>   &lt;10 years since last use (HR=1.36, 95% CI 1.15 to 1.61) </a:t>
            </a:r>
          </a:p>
          <a:p>
            <a:pPr marL="176213" indent="0">
              <a:buNone/>
            </a:pPr>
            <a:r>
              <a:rPr lang="en-MY" dirty="0"/>
              <a:t>   are associated with  pre-menopausal breast cancer.</a:t>
            </a:r>
            <a:r>
              <a:rPr lang="en-MY" baseline="30000" dirty="0"/>
              <a:t>10 </a:t>
            </a:r>
          </a:p>
          <a:p>
            <a:pPr marL="0" indent="0">
              <a:buNone/>
            </a:pPr>
            <a:endParaRPr lang="en-MY" sz="2000" dirty="0"/>
          </a:p>
          <a:p>
            <a:pPr marL="268288" lvl="1" indent="-176213">
              <a:lnSpc>
                <a:spcPct val="100000"/>
              </a:lnSpc>
              <a:spcBef>
                <a:spcPts val="0"/>
              </a:spcBef>
              <a:buNone/>
            </a:pPr>
            <a:r>
              <a:rPr lang="en-US" sz="1400" dirty="0">
                <a:latin typeface="+mj-lt"/>
              </a:rPr>
              <a:t>    9 Soroush A, et al. The Role of Oral Contraceptive Pills on Increased Risk of Breast Cancer in Iranian Populations: A Meta- </a:t>
            </a:r>
          </a:p>
          <a:p>
            <a:pPr marL="268288" lvl="1" indent="-176213">
              <a:lnSpc>
                <a:spcPct val="100000"/>
              </a:lnSpc>
              <a:spcBef>
                <a:spcPts val="0"/>
              </a:spcBef>
              <a:buNone/>
            </a:pPr>
            <a:r>
              <a:rPr lang="en-US" sz="1400" dirty="0">
                <a:latin typeface="+mj-lt"/>
              </a:rPr>
              <a:t>       analysis. J Cancer Prev. 2016;21(4):294-301</a:t>
            </a:r>
          </a:p>
          <a:p>
            <a:pPr marL="0" lvl="1" indent="92075">
              <a:lnSpc>
                <a:spcPct val="100000"/>
              </a:lnSpc>
              <a:spcBef>
                <a:spcPts val="0"/>
              </a:spcBef>
              <a:buNone/>
            </a:pPr>
            <a:r>
              <a:rPr lang="en-US" sz="1400" dirty="0">
                <a:latin typeface="+mj-lt"/>
              </a:rPr>
              <a:t>10. </a:t>
            </a:r>
            <a:r>
              <a:rPr lang="en-US" sz="1400" dirty="0" err="1">
                <a:latin typeface="+mj-lt"/>
              </a:rPr>
              <a:t>Busund</a:t>
            </a:r>
            <a:r>
              <a:rPr lang="en-US" sz="1400" dirty="0">
                <a:latin typeface="+mj-lt"/>
              </a:rPr>
              <a:t> M, et al. Progestin-only and combined oral contraceptives and receptor-defined premenopausal breast cancer risk: </a:t>
            </a:r>
          </a:p>
          <a:p>
            <a:pPr marL="0" lvl="1" indent="92075">
              <a:lnSpc>
                <a:spcPct val="100000"/>
              </a:lnSpc>
              <a:spcBef>
                <a:spcPts val="0"/>
              </a:spcBef>
              <a:buNone/>
            </a:pPr>
            <a:r>
              <a:rPr lang="en-US" sz="1400" dirty="0">
                <a:latin typeface="+mj-lt"/>
              </a:rPr>
              <a:t>      The Norwegian Women and Cancer Study. Int J Cancer. 2018;142(11):2293-302</a:t>
            </a:r>
          </a:p>
          <a:p>
            <a:pPr marL="0" indent="0">
              <a:buNone/>
            </a:pPr>
            <a:endParaRPr lang="en-MY" sz="1200" baseline="30000"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10</a:t>
            </a:fld>
            <a:endParaRPr lang="en-US" dirty="0"/>
          </a:p>
        </p:txBody>
      </p:sp>
    </p:spTree>
    <p:extLst>
      <p:ext uri="{BB962C8B-B14F-4D97-AF65-F5344CB8AC3E}">
        <p14:creationId xmlns:p14="http://schemas.microsoft.com/office/powerpoint/2010/main" val="1717431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49EB42-47CD-45D7-86EB-FC69FC56CACD}"/>
              </a:ext>
            </a:extLst>
          </p:cNvPr>
          <p:cNvPicPr>
            <a:picLocks noChangeAspect="1"/>
          </p:cNvPicPr>
          <p:nvPr/>
        </p:nvPicPr>
        <p:blipFill rotWithShape="1">
          <a:blip r:embed="rId2"/>
          <a:srcRect r="51163" b="598"/>
          <a:stretch/>
        </p:blipFill>
        <p:spPr>
          <a:xfrm>
            <a:off x="11115042" y="5873934"/>
            <a:ext cx="962024" cy="964832"/>
          </a:xfrm>
          <a:prstGeom prst="rect">
            <a:avLst/>
          </a:prstGeom>
        </p:spPr>
      </p:pic>
      <p:sp>
        <p:nvSpPr>
          <p:cNvPr id="9" name="Rectangle 8">
            <a:extLst>
              <a:ext uri="{FF2B5EF4-FFF2-40B4-BE49-F238E27FC236}">
                <a16:creationId xmlns:a16="http://schemas.microsoft.com/office/drawing/2014/main" id="{22677858-F868-4F52-B45D-F465B64AC703}"/>
              </a:ext>
            </a:extLst>
          </p:cNvPr>
          <p:cNvSpPr/>
          <p:nvPr/>
        </p:nvSpPr>
        <p:spPr>
          <a:xfrm>
            <a:off x="4827697" y="6030528"/>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75012"/>
            <a:ext cx="9029700" cy="1019971"/>
          </a:xfrm>
        </p:spPr>
        <p:txBody>
          <a:bodyPr/>
          <a:lstStyle/>
          <a:p>
            <a:pPr algn="ctr"/>
            <a:r>
              <a:rPr lang="en-US" b="1" dirty="0">
                <a:solidFill>
                  <a:srgbClr val="CC0066"/>
                </a:solidFill>
              </a:rPr>
              <a:t>Modifiable risk factors</a:t>
            </a:r>
            <a:r>
              <a:rPr lang="en-US" sz="2000" b="1" dirty="0">
                <a:solidFill>
                  <a:srgbClr val="CC0066"/>
                </a:solidFill>
              </a:rPr>
              <a:t>-2</a:t>
            </a:r>
            <a:r>
              <a:rPr lang="en-US" b="1" dirty="0">
                <a:solidFill>
                  <a:srgbClr val="CC0066"/>
                </a:solidFill>
              </a:rPr>
              <a:t> </a:t>
            </a:r>
          </a:p>
        </p:txBody>
      </p:sp>
      <p:sp>
        <p:nvSpPr>
          <p:cNvPr id="14" name="Content Placeholder 13"/>
          <p:cNvSpPr>
            <a:spLocks noGrp="1"/>
          </p:cNvSpPr>
          <p:nvPr>
            <p:ph idx="1"/>
          </p:nvPr>
        </p:nvSpPr>
        <p:spPr>
          <a:xfrm>
            <a:off x="1101426" y="1469068"/>
            <a:ext cx="10009307" cy="3777188"/>
          </a:xfrm>
        </p:spPr>
        <p:txBody>
          <a:bodyPr>
            <a:noAutofit/>
          </a:bodyPr>
          <a:lstStyle/>
          <a:p>
            <a:pPr marL="0" indent="0">
              <a:buNone/>
            </a:pPr>
            <a:r>
              <a:rPr lang="en-MY" sz="3200" b="1" dirty="0"/>
              <a:t>Hormonal factors </a:t>
            </a:r>
          </a:p>
          <a:p>
            <a:pPr marL="360363" indent="-184150"/>
            <a:r>
              <a:rPr lang="en-MY" dirty="0"/>
              <a:t>Combination hormone replacement therapy has a mild risk for breast cancer.</a:t>
            </a:r>
            <a:r>
              <a:rPr lang="en-MY" baseline="30000" dirty="0"/>
              <a:t>4</a:t>
            </a:r>
            <a:r>
              <a:rPr lang="en-MY" dirty="0"/>
              <a:t> </a:t>
            </a:r>
          </a:p>
          <a:p>
            <a:pPr marL="360363" indent="-184150"/>
            <a:r>
              <a:rPr lang="en-MY" dirty="0"/>
              <a:t>Unopposed oestrogen use in hysterectomised women mildly increases the risk of breast cancer &amp; only after longer term use (&gt;15 years).</a:t>
            </a:r>
            <a:r>
              <a:rPr lang="en-MY" baseline="30000" dirty="0"/>
              <a:t>4 </a:t>
            </a:r>
          </a:p>
          <a:p>
            <a:pPr marL="0" lvl="1" indent="92075">
              <a:buNone/>
            </a:pPr>
            <a:endParaRPr lang="en-US" dirty="0">
              <a:latin typeface="+mj-lt"/>
            </a:endParaRPr>
          </a:p>
          <a:p>
            <a:pPr marL="0" lvl="1" indent="92075">
              <a:buNone/>
            </a:pPr>
            <a:endParaRPr lang="en-US" dirty="0">
              <a:latin typeface="+mj-lt"/>
            </a:endParaRPr>
          </a:p>
          <a:p>
            <a:pPr marL="0" lvl="1" indent="92075">
              <a:buNone/>
            </a:pPr>
            <a:endParaRPr lang="en-US" dirty="0">
              <a:latin typeface="+mj-lt"/>
            </a:endParaRPr>
          </a:p>
          <a:p>
            <a:pPr marL="268288" lvl="1" indent="-176213">
              <a:buNone/>
            </a:pPr>
            <a:r>
              <a:rPr lang="en-US" dirty="0">
                <a:latin typeface="+mj-lt"/>
              </a:rPr>
              <a:t> </a:t>
            </a:r>
            <a:endParaRPr lang="en-US" sz="1400" dirty="0">
              <a:latin typeface="+mj-lt"/>
            </a:endParaRPr>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11</a:t>
            </a:fld>
            <a:endParaRPr lang="en-US" dirty="0"/>
          </a:p>
        </p:txBody>
      </p:sp>
    </p:spTree>
    <p:extLst>
      <p:ext uri="{BB962C8B-B14F-4D97-AF65-F5344CB8AC3E}">
        <p14:creationId xmlns:p14="http://schemas.microsoft.com/office/powerpoint/2010/main" val="1698118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C444692-2135-4072-A0FD-2BAB24C37A55}"/>
              </a:ext>
            </a:extLst>
          </p:cNvPr>
          <p:cNvPicPr>
            <a:picLocks noChangeAspect="1"/>
          </p:cNvPicPr>
          <p:nvPr/>
        </p:nvPicPr>
        <p:blipFill rotWithShape="1">
          <a:blip r:embed="rId2"/>
          <a:srcRect r="51163" b="598"/>
          <a:stretch/>
        </p:blipFill>
        <p:spPr>
          <a:xfrm>
            <a:off x="11115042" y="5873934"/>
            <a:ext cx="962024" cy="964832"/>
          </a:xfrm>
          <a:prstGeom prst="rect">
            <a:avLst/>
          </a:prstGeom>
        </p:spPr>
      </p:pic>
      <p:sp>
        <p:nvSpPr>
          <p:cNvPr id="9" name="Rectangle 8">
            <a:extLst>
              <a:ext uri="{FF2B5EF4-FFF2-40B4-BE49-F238E27FC236}">
                <a16:creationId xmlns:a16="http://schemas.microsoft.com/office/drawing/2014/main" id="{B75A817E-DBD6-4152-8631-A2D112F65D73}"/>
              </a:ext>
            </a:extLst>
          </p:cNvPr>
          <p:cNvSpPr/>
          <p:nvPr/>
        </p:nvSpPr>
        <p:spPr>
          <a:xfrm>
            <a:off x="4807539" y="6201883"/>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75015"/>
            <a:ext cx="9029700" cy="1019971"/>
          </a:xfrm>
        </p:spPr>
        <p:txBody>
          <a:bodyPr/>
          <a:lstStyle/>
          <a:p>
            <a:pPr algn="ctr"/>
            <a:r>
              <a:rPr lang="en-US" b="1" dirty="0">
                <a:solidFill>
                  <a:srgbClr val="CC0066"/>
                </a:solidFill>
              </a:rPr>
              <a:t>Modifiable risk factors</a:t>
            </a:r>
            <a:r>
              <a:rPr lang="en-US" sz="2000" b="1" dirty="0">
                <a:solidFill>
                  <a:srgbClr val="CC0066"/>
                </a:solidFill>
              </a:rPr>
              <a:t>-3</a:t>
            </a:r>
            <a:r>
              <a:rPr lang="en-US" b="1" dirty="0">
                <a:solidFill>
                  <a:srgbClr val="CC0066"/>
                </a:solidFill>
              </a:rPr>
              <a:t> </a:t>
            </a:r>
          </a:p>
        </p:txBody>
      </p:sp>
      <p:sp>
        <p:nvSpPr>
          <p:cNvPr id="14" name="Content Placeholder 13"/>
          <p:cNvSpPr>
            <a:spLocks noGrp="1"/>
          </p:cNvSpPr>
          <p:nvPr>
            <p:ph idx="1"/>
          </p:nvPr>
        </p:nvSpPr>
        <p:spPr>
          <a:xfrm>
            <a:off x="1043710" y="1515249"/>
            <a:ext cx="10046866" cy="4158154"/>
          </a:xfrm>
        </p:spPr>
        <p:txBody>
          <a:bodyPr>
            <a:normAutofit/>
          </a:bodyPr>
          <a:lstStyle/>
          <a:p>
            <a:pPr marL="0" indent="0">
              <a:buNone/>
            </a:pPr>
            <a:r>
              <a:rPr lang="en-MY" b="1" dirty="0"/>
              <a:t>Lifestyle </a:t>
            </a:r>
          </a:p>
          <a:p>
            <a:pPr marL="360363" indent="-184150"/>
            <a:r>
              <a:rPr lang="en-MY" sz="2400" dirty="0"/>
              <a:t>Overweight increases risk of breast cancer.</a:t>
            </a:r>
            <a:r>
              <a:rPr lang="en-MY" sz="2400" baseline="30000" dirty="0"/>
              <a:t>6 </a:t>
            </a:r>
          </a:p>
          <a:p>
            <a:pPr marL="360363" indent="-184150"/>
            <a:r>
              <a:rPr lang="en-MY" sz="2400" dirty="0"/>
              <a:t>Physical activity measured in metabolic equivalent of task (MET) minutes/week shows dose-dependent effect on risk of breast cancer. The higher the MET, the lower the risk as shown below.</a:t>
            </a:r>
            <a:r>
              <a:rPr lang="en-MY" sz="2400" baseline="30000" dirty="0"/>
              <a:t>11</a:t>
            </a:r>
          </a:p>
          <a:p>
            <a:pPr marL="0" indent="0">
              <a:lnSpc>
                <a:spcPct val="100000"/>
              </a:lnSpc>
              <a:spcBef>
                <a:spcPts val="0"/>
              </a:spcBef>
              <a:buNone/>
            </a:pPr>
            <a:r>
              <a:rPr lang="en-MY" sz="1400" baseline="30000" dirty="0"/>
              <a:t>      </a:t>
            </a:r>
          </a:p>
          <a:p>
            <a:pPr marL="0" indent="0">
              <a:lnSpc>
                <a:spcPct val="100000"/>
              </a:lnSpc>
              <a:spcBef>
                <a:spcPts val="0"/>
              </a:spcBef>
              <a:buNone/>
            </a:pPr>
            <a:r>
              <a:rPr lang="en-MY" sz="1400" dirty="0"/>
              <a:t>11 Kyu HH, et al. Physical activity and risk of breast cancer, colon cancer, diabetes, ischemic heart disease, and ischemic stroke events: </a:t>
            </a:r>
          </a:p>
          <a:p>
            <a:pPr marL="0" indent="0">
              <a:lnSpc>
                <a:spcPct val="100000"/>
              </a:lnSpc>
              <a:spcBef>
                <a:spcPts val="0"/>
              </a:spcBef>
              <a:buNone/>
            </a:pPr>
            <a:r>
              <a:rPr lang="en-MY" sz="1400" dirty="0"/>
              <a:t>     systematic review and dose-response meta-analysis for the Global Burden of Disease Study 2013. BMJ. 2016;354:i3857</a:t>
            </a:r>
          </a:p>
          <a:p>
            <a:pPr lvl="1">
              <a:buFont typeface="Wingdings" panose="05000000000000000000" pitchFamily="2" charset="2"/>
              <a:buChar char="§"/>
            </a:pPr>
            <a:endParaRPr lang="en-US" sz="2800" dirty="0">
              <a:latin typeface="+mj-lt"/>
            </a:endParaRPr>
          </a:p>
          <a:p>
            <a:pPr marL="0" indent="0">
              <a:buNone/>
            </a:pPr>
            <a:r>
              <a:rPr lang="en-US" sz="4400" b="1" dirty="0">
                <a:solidFill>
                  <a:srgbClr val="FF0000"/>
                </a:solidFill>
                <a:latin typeface="+mj-lt"/>
              </a:rPr>
              <a:t>  </a:t>
            </a:r>
            <a:endParaRPr lang="en-US"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12</a:t>
            </a:fld>
            <a:endParaRPr lang="en-US"/>
          </a:p>
        </p:txBody>
      </p:sp>
      <p:graphicFrame>
        <p:nvGraphicFramePr>
          <p:cNvPr id="3" name="Table 2">
            <a:extLst>
              <a:ext uri="{FF2B5EF4-FFF2-40B4-BE49-F238E27FC236}">
                <a16:creationId xmlns:a16="http://schemas.microsoft.com/office/drawing/2014/main" id="{7A844049-93B7-9F40-A67C-4637B740427C}"/>
              </a:ext>
            </a:extLst>
          </p:cNvPr>
          <p:cNvGraphicFramePr>
            <a:graphicFrameLocks noGrp="1"/>
          </p:cNvGraphicFramePr>
          <p:nvPr>
            <p:extLst>
              <p:ext uri="{D42A27DB-BD31-4B8C-83A1-F6EECF244321}">
                <p14:modId xmlns:p14="http://schemas.microsoft.com/office/powerpoint/2010/main" val="3464656726"/>
              </p:ext>
            </p:extLst>
          </p:nvPr>
        </p:nvGraphicFramePr>
        <p:xfrm>
          <a:off x="1208170" y="4150165"/>
          <a:ext cx="9791700" cy="1986420"/>
        </p:xfrm>
        <a:graphic>
          <a:graphicData uri="http://schemas.openxmlformats.org/drawingml/2006/table">
            <a:tbl>
              <a:tblPr/>
              <a:tblGrid>
                <a:gridCol w="4895850">
                  <a:extLst>
                    <a:ext uri="{9D8B030D-6E8A-4147-A177-3AD203B41FA5}">
                      <a16:colId xmlns:a16="http://schemas.microsoft.com/office/drawing/2014/main" val="1406994302"/>
                    </a:ext>
                  </a:extLst>
                </a:gridCol>
                <a:gridCol w="4895850">
                  <a:extLst>
                    <a:ext uri="{9D8B030D-6E8A-4147-A177-3AD203B41FA5}">
                      <a16:colId xmlns:a16="http://schemas.microsoft.com/office/drawing/2014/main" val="1056239324"/>
                    </a:ext>
                  </a:extLst>
                </a:gridCol>
              </a:tblGrid>
              <a:tr h="397284">
                <a:tc>
                  <a:txBody>
                    <a:bodyPr/>
                    <a:lstStyle/>
                    <a:p>
                      <a:pPr algn="ctr"/>
                      <a:r>
                        <a:rPr lang="en-MY" sz="2000" b="1" dirty="0">
                          <a:effectLst/>
                          <a:latin typeface="Arial" panose="020B0604020202020204" pitchFamily="34" charset="0"/>
                        </a:rPr>
                        <a:t>Physical activity in MET minutes/week </a:t>
                      </a:r>
                      <a:endParaRPr lang="en-MY" sz="2000" dirty="0">
                        <a:effectLst/>
                      </a:endParaRPr>
                    </a:p>
                  </a:txBody>
                  <a:tcPr anchor="ctr">
                    <a:lnL w="4559" cap="flat" cmpd="sng" algn="ctr">
                      <a:solidFill>
                        <a:srgbClr val="191616"/>
                      </a:solidFill>
                      <a:prstDash val="solid"/>
                      <a:round/>
                      <a:headEnd type="none" w="med" len="med"/>
                      <a:tailEnd type="none" w="med" len="med"/>
                    </a:lnL>
                    <a:lnR w="4521"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59" cap="flat" cmpd="sng" algn="ctr">
                      <a:solidFill>
                        <a:srgbClr val="191616"/>
                      </a:solidFill>
                      <a:prstDash val="solid"/>
                      <a:round/>
                      <a:headEnd type="none" w="med" len="med"/>
                      <a:tailEnd type="none" w="med" len="med"/>
                    </a:lnB>
                  </a:tcPr>
                </a:tc>
                <a:tc>
                  <a:txBody>
                    <a:bodyPr/>
                    <a:lstStyle/>
                    <a:p>
                      <a:pPr algn="ctr"/>
                      <a:r>
                        <a:rPr lang="en-MY" sz="2000" b="1">
                          <a:effectLst/>
                          <a:latin typeface="Arial" panose="020B0604020202020204" pitchFamily="34" charset="0"/>
                        </a:rPr>
                        <a:t>Pooled RR (95% CI) of breast cancer </a:t>
                      </a:r>
                      <a:endParaRPr lang="en-MY" sz="2000">
                        <a:effectLst/>
                      </a:endParaRPr>
                    </a:p>
                  </a:txBody>
                  <a:tcPr anchor="ctr">
                    <a:lnL w="4521" cap="flat" cmpd="sng" algn="ctr">
                      <a:solidFill>
                        <a:srgbClr val="191616"/>
                      </a:solidFill>
                      <a:prstDash val="solid"/>
                      <a:round/>
                      <a:headEnd type="none" w="med" len="med"/>
                      <a:tailEnd type="none" w="med" len="med"/>
                    </a:lnL>
                    <a:lnR w="4509"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59" cap="flat" cmpd="sng" algn="ctr">
                      <a:solidFill>
                        <a:srgbClr val="191616"/>
                      </a:solidFill>
                      <a:prstDash val="solid"/>
                      <a:round/>
                      <a:headEnd type="none" w="med" len="med"/>
                      <a:tailEnd type="none" w="med" len="med"/>
                    </a:lnB>
                  </a:tcPr>
                </a:tc>
                <a:extLst>
                  <a:ext uri="{0D108BD9-81ED-4DB2-BD59-A6C34878D82A}">
                    <a16:rowId xmlns:a16="http://schemas.microsoft.com/office/drawing/2014/main" val="3877987855"/>
                  </a:ext>
                </a:extLst>
              </a:tr>
              <a:tr h="397284">
                <a:tc>
                  <a:txBody>
                    <a:bodyPr/>
                    <a:lstStyle/>
                    <a:p>
                      <a:pPr algn="ctr"/>
                      <a:r>
                        <a:rPr lang="en-MY" sz="2000" dirty="0">
                          <a:effectLst/>
                          <a:latin typeface="ArialMT"/>
                        </a:rPr>
                        <a:t>&lt;600 </a:t>
                      </a:r>
                      <a:endParaRPr lang="en-MY" sz="2000" dirty="0">
                        <a:effectLst/>
                      </a:endParaRPr>
                    </a:p>
                  </a:txBody>
                  <a:tcPr anchor="ctr">
                    <a:lnL w="4559" cap="flat" cmpd="sng" algn="ctr">
                      <a:solidFill>
                        <a:srgbClr val="191616"/>
                      </a:solidFill>
                      <a:prstDash val="solid"/>
                      <a:round/>
                      <a:headEnd type="none" w="med" len="med"/>
                      <a:tailEnd type="none" w="med" len="med"/>
                    </a:lnL>
                    <a:lnR w="4521" cap="flat" cmpd="sng" algn="ctr">
                      <a:solidFill>
                        <a:srgbClr val="191616"/>
                      </a:solidFill>
                      <a:prstDash val="solid"/>
                      <a:round/>
                      <a:headEnd type="none" w="med" len="med"/>
                      <a:tailEnd type="none" w="med" len="med"/>
                    </a:lnR>
                    <a:lnT w="4559" cap="flat" cmpd="sng" algn="ctr">
                      <a:solidFill>
                        <a:srgbClr val="191616"/>
                      </a:solidFill>
                      <a:prstDash val="solid"/>
                      <a:round/>
                      <a:headEnd type="none" w="med" len="med"/>
                      <a:tailEnd type="none" w="med" len="med"/>
                    </a:lnT>
                    <a:lnB w="4547" cap="flat" cmpd="sng" algn="ctr">
                      <a:solidFill>
                        <a:srgbClr val="191616"/>
                      </a:solidFill>
                      <a:prstDash val="solid"/>
                      <a:round/>
                      <a:headEnd type="none" w="med" len="med"/>
                      <a:tailEnd type="none" w="med" len="med"/>
                    </a:lnB>
                  </a:tcPr>
                </a:tc>
                <a:tc>
                  <a:txBody>
                    <a:bodyPr/>
                    <a:lstStyle/>
                    <a:p>
                      <a:pPr algn="ctr"/>
                      <a:r>
                        <a:rPr lang="en-MY" sz="2000" dirty="0">
                          <a:effectLst/>
                          <a:latin typeface="ArialMT"/>
                        </a:rPr>
                        <a:t>Reference </a:t>
                      </a:r>
                      <a:endParaRPr lang="en-MY" sz="2000" dirty="0">
                        <a:effectLst/>
                      </a:endParaRPr>
                    </a:p>
                  </a:txBody>
                  <a:tcPr anchor="ctr">
                    <a:lnL w="4521" cap="flat" cmpd="sng" algn="ctr">
                      <a:solidFill>
                        <a:srgbClr val="191616"/>
                      </a:solidFill>
                      <a:prstDash val="solid"/>
                      <a:round/>
                      <a:headEnd type="none" w="med" len="med"/>
                      <a:tailEnd type="none" w="med" len="med"/>
                    </a:lnL>
                    <a:lnR w="4509" cap="flat" cmpd="sng" algn="ctr">
                      <a:solidFill>
                        <a:srgbClr val="191616"/>
                      </a:solidFill>
                      <a:prstDash val="solid"/>
                      <a:round/>
                      <a:headEnd type="none" w="med" len="med"/>
                      <a:tailEnd type="none" w="med" len="med"/>
                    </a:lnR>
                    <a:lnT w="4559" cap="flat" cmpd="sng" algn="ctr">
                      <a:solidFill>
                        <a:srgbClr val="191616"/>
                      </a:solidFill>
                      <a:prstDash val="solid"/>
                      <a:round/>
                      <a:headEnd type="none" w="med" len="med"/>
                      <a:tailEnd type="none" w="med" len="med"/>
                    </a:lnT>
                    <a:lnB w="4547" cap="flat" cmpd="sng" algn="ctr">
                      <a:solidFill>
                        <a:srgbClr val="191616"/>
                      </a:solidFill>
                      <a:prstDash val="solid"/>
                      <a:round/>
                      <a:headEnd type="none" w="med" len="med"/>
                      <a:tailEnd type="none" w="med" len="med"/>
                    </a:lnB>
                  </a:tcPr>
                </a:tc>
                <a:extLst>
                  <a:ext uri="{0D108BD9-81ED-4DB2-BD59-A6C34878D82A}">
                    <a16:rowId xmlns:a16="http://schemas.microsoft.com/office/drawing/2014/main" val="2706527177"/>
                  </a:ext>
                </a:extLst>
              </a:tr>
              <a:tr h="397284">
                <a:tc>
                  <a:txBody>
                    <a:bodyPr/>
                    <a:lstStyle/>
                    <a:p>
                      <a:pPr algn="ctr"/>
                      <a:r>
                        <a:rPr lang="en-MY" sz="2000">
                          <a:effectLst/>
                          <a:latin typeface="ArialMT"/>
                        </a:rPr>
                        <a:t>600 - 3999 (low active) </a:t>
                      </a:r>
                      <a:endParaRPr lang="en-MY" sz="2000">
                        <a:effectLst/>
                      </a:endParaRPr>
                    </a:p>
                  </a:txBody>
                  <a:tcPr anchor="ctr">
                    <a:lnL w="4559" cap="flat" cmpd="sng" algn="ctr">
                      <a:solidFill>
                        <a:srgbClr val="191616"/>
                      </a:solidFill>
                      <a:prstDash val="solid"/>
                      <a:round/>
                      <a:headEnd type="none" w="med" len="med"/>
                      <a:tailEnd type="none" w="med" len="med"/>
                    </a:lnL>
                    <a:lnR w="4521" cap="flat" cmpd="sng" algn="ctr">
                      <a:solidFill>
                        <a:srgbClr val="191616"/>
                      </a:solidFill>
                      <a:prstDash val="solid"/>
                      <a:round/>
                      <a:headEnd type="none" w="med" len="med"/>
                      <a:tailEnd type="none" w="med" len="med"/>
                    </a:lnR>
                    <a:lnT w="4547" cap="flat" cmpd="sng" algn="ctr">
                      <a:solidFill>
                        <a:srgbClr val="191616"/>
                      </a:solidFill>
                      <a:prstDash val="solid"/>
                      <a:round/>
                      <a:headEnd type="none" w="med" len="med"/>
                      <a:tailEnd type="none" w="med" len="med"/>
                    </a:lnT>
                    <a:lnB w="4534" cap="flat" cmpd="sng" algn="ctr">
                      <a:solidFill>
                        <a:srgbClr val="191616"/>
                      </a:solidFill>
                      <a:prstDash val="solid"/>
                      <a:round/>
                      <a:headEnd type="none" w="med" len="med"/>
                      <a:tailEnd type="none" w="med" len="med"/>
                    </a:lnB>
                  </a:tcPr>
                </a:tc>
                <a:tc>
                  <a:txBody>
                    <a:bodyPr/>
                    <a:lstStyle/>
                    <a:p>
                      <a:pPr algn="ctr"/>
                      <a:r>
                        <a:rPr lang="en-MY" sz="2000" dirty="0">
                          <a:effectLst/>
                          <a:latin typeface="ArialMT"/>
                        </a:rPr>
                        <a:t>0.967 (0.937 to 0.998) </a:t>
                      </a:r>
                      <a:endParaRPr lang="en-MY" sz="2000" dirty="0">
                        <a:effectLst/>
                      </a:endParaRPr>
                    </a:p>
                  </a:txBody>
                  <a:tcPr anchor="ctr">
                    <a:lnL w="4521" cap="flat" cmpd="sng" algn="ctr">
                      <a:solidFill>
                        <a:srgbClr val="191616"/>
                      </a:solidFill>
                      <a:prstDash val="solid"/>
                      <a:round/>
                      <a:headEnd type="none" w="med" len="med"/>
                      <a:tailEnd type="none" w="med" len="med"/>
                    </a:lnL>
                    <a:lnR w="4509" cap="flat" cmpd="sng" algn="ctr">
                      <a:solidFill>
                        <a:srgbClr val="191616"/>
                      </a:solidFill>
                      <a:prstDash val="solid"/>
                      <a:round/>
                      <a:headEnd type="none" w="med" len="med"/>
                      <a:tailEnd type="none" w="med" len="med"/>
                    </a:lnR>
                    <a:lnT w="4547" cap="flat" cmpd="sng" algn="ctr">
                      <a:solidFill>
                        <a:srgbClr val="191616"/>
                      </a:solidFill>
                      <a:prstDash val="solid"/>
                      <a:round/>
                      <a:headEnd type="none" w="med" len="med"/>
                      <a:tailEnd type="none" w="med" len="med"/>
                    </a:lnT>
                    <a:lnB w="4534" cap="flat" cmpd="sng" algn="ctr">
                      <a:solidFill>
                        <a:srgbClr val="191616"/>
                      </a:solidFill>
                      <a:prstDash val="solid"/>
                      <a:round/>
                      <a:headEnd type="none" w="med" len="med"/>
                      <a:tailEnd type="none" w="med" len="med"/>
                    </a:lnB>
                  </a:tcPr>
                </a:tc>
                <a:extLst>
                  <a:ext uri="{0D108BD9-81ED-4DB2-BD59-A6C34878D82A}">
                    <a16:rowId xmlns:a16="http://schemas.microsoft.com/office/drawing/2014/main" val="2509787880"/>
                  </a:ext>
                </a:extLst>
              </a:tr>
              <a:tr h="397284">
                <a:tc>
                  <a:txBody>
                    <a:bodyPr/>
                    <a:lstStyle/>
                    <a:p>
                      <a:pPr algn="ctr"/>
                      <a:r>
                        <a:rPr lang="en-MY" sz="2000">
                          <a:effectLst/>
                          <a:latin typeface="ArialMT"/>
                        </a:rPr>
                        <a:t>4000 - 7999 (moderately active) </a:t>
                      </a:r>
                      <a:endParaRPr lang="en-MY" sz="2000">
                        <a:effectLst/>
                      </a:endParaRPr>
                    </a:p>
                  </a:txBody>
                  <a:tcPr anchor="ctr">
                    <a:lnL w="4559" cap="flat" cmpd="sng" algn="ctr">
                      <a:solidFill>
                        <a:srgbClr val="191616"/>
                      </a:solidFill>
                      <a:prstDash val="solid"/>
                      <a:round/>
                      <a:headEnd type="none" w="med" len="med"/>
                      <a:tailEnd type="none" w="med" len="med"/>
                    </a:lnL>
                    <a:lnR w="4521"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34" cap="flat" cmpd="sng" algn="ctr">
                      <a:solidFill>
                        <a:srgbClr val="191616"/>
                      </a:solidFill>
                      <a:prstDash val="solid"/>
                      <a:round/>
                      <a:headEnd type="none" w="med" len="med"/>
                      <a:tailEnd type="none" w="med" len="med"/>
                    </a:lnB>
                  </a:tcPr>
                </a:tc>
                <a:tc>
                  <a:txBody>
                    <a:bodyPr/>
                    <a:lstStyle/>
                    <a:p>
                      <a:pPr algn="ctr"/>
                      <a:r>
                        <a:rPr lang="en-MY" sz="2000" dirty="0">
                          <a:effectLst/>
                          <a:latin typeface="ArialMT"/>
                        </a:rPr>
                        <a:t>0.941 (0.904 to 0.981) </a:t>
                      </a:r>
                      <a:endParaRPr lang="en-MY" sz="2000" dirty="0">
                        <a:effectLst/>
                      </a:endParaRPr>
                    </a:p>
                  </a:txBody>
                  <a:tcPr anchor="ctr">
                    <a:lnL w="4521" cap="flat" cmpd="sng" algn="ctr">
                      <a:solidFill>
                        <a:srgbClr val="191616"/>
                      </a:solidFill>
                      <a:prstDash val="solid"/>
                      <a:round/>
                      <a:headEnd type="none" w="med" len="med"/>
                      <a:tailEnd type="none" w="med" len="med"/>
                    </a:lnL>
                    <a:lnR w="4509"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34" cap="flat" cmpd="sng" algn="ctr">
                      <a:solidFill>
                        <a:srgbClr val="191616"/>
                      </a:solidFill>
                      <a:prstDash val="solid"/>
                      <a:round/>
                      <a:headEnd type="none" w="med" len="med"/>
                      <a:tailEnd type="none" w="med" len="med"/>
                    </a:lnB>
                  </a:tcPr>
                </a:tc>
                <a:extLst>
                  <a:ext uri="{0D108BD9-81ED-4DB2-BD59-A6C34878D82A}">
                    <a16:rowId xmlns:a16="http://schemas.microsoft.com/office/drawing/2014/main" val="464518307"/>
                  </a:ext>
                </a:extLst>
              </a:tr>
              <a:tr h="397284">
                <a:tc>
                  <a:txBody>
                    <a:bodyPr/>
                    <a:lstStyle/>
                    <a:p>
                      <a:pPr algn="ctr"/>
                      <a:r>
                        <a:rPr lang="en-MY" sz="2000">
                          <a:effectLst/>
                          <a:latin typeface="ArialMT"/>
                        </a:rPr>
                        <a:t>≥8000 (highly active) </a:t>
                      </a:r>
                      <a:endParaRPr lang="en-MY" sz="2000">
                        <a:effectLst/>
                      </a:endParaRPr>
                    </a:p>
                  </a:txBody>
                  <a:tcPr anchor="ctr">
                    <a:lnL w="4559" cap="flat" cmpd="sng" algn="ctr">
                      <a:solidFill>
                        <a:srgbClr val="191616"/>
                      </a:solidFill>
                      <a:prstDash val="solid"/>
                      <a:round/>
                      <a:headEnd type="none" w="med" len="med"/>
                      <a:tailEnd type="none" w="med" len="med"/>
                    </a:lnL>
                    <a:lnR w="4521"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21" cap="flat" cmpd="sng" algn="ctr">
                      <a:solidFill>
                        <a:srgbClr val="191616"/>
                      </a:solidFill>
                      <a:prstDash val="solid"/>
                      <a:round/>
                      <a:headEnd type="none" w="med" len="med"/>
                      <a:tailEnd type="none" w="med" len="med"/>
                    </a:lnB>
                  </a:tcPr>
                </a:tc>
                <a:tc>
                  <a:txBody>
                    <a:bodyPr/>
                    <a:lstStyle/>
                    <a:p>
                      <a:pPr algn="ctr"/>
                      <a:r>
                        <a:rPr lang="en-MY" sz="2000" dirty="0">
                          <a:effectLst/>
                          <a:latin typeface="ArialMT"/>
                        </a:rPr>
                        <a:t>0.863 (0.829 to 0.900) </a:t>
                      </a:r>
                      <a:endParaRPr lang="en-MY" sz="2000" dirty="0">
                        <a:effectLst/>
                      </a:endParaRPr>
                    </a:p>
                  </a:txBody>
                  <a:tcPr anchor="ctr">
                    <a:lnL w="4521" cap="flat" cmpd="sng" algn="ctr">
                      <a:solidFill>
                        <a:srgbClr val="191616"/>
                      </a:solidFill>
                      <a:prstDash val="solid"/>
                      <a:round/>
                      <a:headEnd type="none" w="med" len="med"/>
                      <a:tailEnd type="none" w="med" len="med"/>
                    </a:lnL>
                    <a:lnR w="4509" cap="flat" cmpd="sng" algn="ctr">
                      <a:solidFill>
                        <a:srgbClr val="191616"/>
                      </a:solidFill>
                      <a:prstDash val="solid"/>
                      <a:round/>
                      <a:headEnd type="none" w="med" len="med"/>
                      <a:tailEnd type="none" w="med" len="med"/>
                    </a:lnR>
                    <a:lnT w="4534" cap="flat" cmpd="sng" algn="ctr">
                      <a:solidFill>
                        <a:srgbClr val="191616"/>
                      </a:solidFill>
                      <a:prstDash val="solid"/>
                      <a:round/>
                      <a:headEnd type="none" w="med" len="med"/>
                      <a:tailEnd type="none" w="med" len="med"/>
                    </a:lnT>
                    <a:lnB w="4521" cap="flat" cmpd="sng" algn="ctr">
                      <a:solidFill>
                        <a:srgbClr val="191616"/>
                      </a:solidFill>
                      <a:prstDash val="solid"/>
                      <a:round/>
                      <a:headEnd type="none" w="med" len="med"/>
                      <a:tailEnd type="none" w="med" len="med"/>
                    </a:lnB>
                  </a:tcPr>
                </a:tc>
                <a:extLst>
                  <a:ext uri="{0D108BD9-81ED-4DB2-BD59-A6C34878D82A}">
                    <a16:rowId xmlns:a16="http://schemas.microsoft.com/office/drawing/2014/main" val="2374040914"/>
                  </a:ext>
                </a:extLst>
              </a:tr>
            </a:tbl>
          </a:graphicData>
        </a:graphic>
      </p:graphicFrame>
    </p:spTree>
    <p:extLst>
      <p:ext uri="{BB962C8B-B14F-4D97-AF65-F5344CB8AC3E}">
        <p14:creationId xmlns:p14="http://schemas.microsoft.com/office/powerpoint/2010/main" val="3330784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7AF21F2-0441-4C1F-9B79-D78D067FBA86}"/>
              </a:ext>
            </a:extLst>
          </p:cNvPr>
          <p:cNvPicPr>
            <a:picLocks noChangeAspect="1"/>
          </p:cNvPicPr>
          <p:nvPr/>
        </p:nvPicPr>
        <p:blipFill rotWithShape="1">
          <a:blip r:embed="rId2"/>
          <a:srcRect r="51163" b="598"/>
          <a:stretch/>
        </p:blipFill>
        <p:spPr>
          <a:xfrm>
            <a:off x="11115042" y="5873934"/>
            <a:ext cx="962024" cy="964832"/>
          </a:xfrm>
          <a:prstGeom prst="rect">
            <a:avLst/>
          </a:prstGeom>
        </p:spPr>
      </p:pic>
      <p:sp>
        <p:nvSpPr>
          <p:cNvPr id="9" name="Rectangle 8">
            <a:extLst>
              <a:ext uri="{FF2B5EF4-FFF2-40B4-BE49-F238E27FC236}">
                <a16:creationId xmlns:a16="http://schemas.microsoft.com/office/drawing/2014/main" id="{E8F2BFE9-2501-46A3-AAF9-CDD764EA3D08}"/>
              </a:ext>
            </a:extLst>
          </p:cNvPr>
          <p:cNvSpPr/>
          <p:nvPr/>
        </p:nvSpPr>
        <p:spPr>
          <a:xfrm>
            <a:off x="4857935" y="6030528"/>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56539"/>
            <a:ext cx="9029700" cy="1019971"/>
          </a:xfrm>
        </p:spPr>
        <p:txBody>
          <a:bodyPr/>
          <a:lstStyle/>
          <a:p>
            <a:pPr algn="ctr"/>
            <a:r>
              <a:rPr lang="en-US" b="1" dirty="0">
                <a:solidFill>
                  <a:srgbClr val="CC0066"/>
                </a:solidFill>
              </a:rPr>
              <a:t>Modifiable risk factors</a:t>
            </a:r>
            <a:r>
              <a:rPr lang="en-US" sz="2000" b="1" dirty="0">
                <a:solidFill>
                  <a:srgbClr val="CC0066"/>
                </a:solidFill>
              </a:rPr>
              <a:t>-4</a:t>
            </a:r>
            <a:r>
              <a:rPr lang="en-US" b="1" dirty="0">
                <a:solidFill>
                  <a:srgbClr val="CC0066"/>
                </a:solidFill>
              </a:rPr>
              <a:t> </a:t>
            </a:r>
          </a:p>
        </p:txBody>
      </p:sp>
      <p:sp>
        <p:nvSpPr>
          <p:cNvPr id="14" name="Content Placeholder 13"/>
          <p:cNvSpPr>
            <a:spLocks noGrp="1"/>
          </p:cNvSpPr>
          <p:nvPr>
            <p:ph idx="1"/>
          </p:nvPr>
        </p:nvSpPr>
        <p:spPr>
          <a:xfrm>
            <a:off x="786063" y="1459833"/>
            <a:ext cx="11004883" cy="4716402"/>
          </a:xfrm>
        </p:spPr>
        <p:txBody>
          <a:bodyPr>
            <a:normAutofit/>
          </a:bodyPr>
          <a:lstStyle/>
          <a:p>
            <a:pPr lvl="1">
              <a:buFont typeface="Wingdings" panose="05000000000000000000" pitchFamily="2" charset="2"/>
              <a:buChar char="§"/>
            </a:pPr>
            <a:endParaRPr lang="en-US" sz="4000" dirty="0">
              <a:latin typeface="+mj-lt"/>
            </a:endParaRPr>
          </a:p>
          <a:p>
            <a:pPr marL="0" indent="0">
              <a:buNone/>
            </a:pPr>
            <a:r>
              <a:rPr lang="en-US" sz="4400" b="1" dirty="0">
                <a:solidFill>
                  <a:srgbClr val="FF0000"/>
                </a:solidFill>
                <a:latin typeface="+mj-lt"/>
              </a:rPr>
              <a:t>  </a:t>
            </a:r>
            <a:endParaRPr lang="en-US"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13</a:t>
            </a:fld>
            <a:endParaRPr lang="en-US" dirty="0"/>
          </a:p>
        </p:txBody>
      </p:sp>
      <p:pic>
        <p:nvPicPr>
          <p:cNvPr id="6" name="Picture 5">
            <a:extLst>
              <a:ext uri="{FF2B5EF4-FFF2-40B4-BE49-F238E27FC236}">
                <a16:creationId xmlns:a16="http://schemas.microsoft.com/office/drawing/2014/main" id="{0CAFBE81-B06F-478B-9DDC-74CD93F19927}"/>
              </a:ext>
            </a:extLst>
          </p:cNvPr>
          <p:cNvPicPr>
            <a:picLocks noChangeAspect="1"/>
          </p:cNvPicPr>
          <p:nvPr/>
        </p:nvPicPr>
        <p:blipFill>
          <a:blip r:embed="rId3"/>
          <a:stretch>
            <a:fillRect/>
          </a:stretch>
        </p:blipFill>
        <p:spPr>
          <a:xfrm>
            <a:off x="1283178" y="2558473"/>
            <a:ext cx="9600112" cy="1736436"/>
          </a:xfrm>
          <a:prstGeom prst="rect">
            <a:avLst/>
          </a:prstGeom>
        </p:spPr>
      </p:pic>
      <p:pic>
        <p:nvPicPr>
          <p:cNvPr id="12" name="Picture 11">
            <a:extLst>
              <a:ext uri="{FF2B5EF4-FFF2-40B4-BE49-F238E27FC236}">
                <a16:creationId xmlns:a16="http://schemas.microsoft.com/office/drawing/2014/main" id="{127345C0-C02B-4004-BBA5-C1237ADD8727}"/>
              </a:ext>
            </a:extLst>
          </p:cNvPr>
          <p:cNvPicPr>
            <a:picLocks noChangeAspect="1"/>
          </p:cNvPicPr>
          <p:nvPr/>
        </p:nvPicPr>
        <p:blipFill rotWithShape="1">
          <a:blip r:embed="rId2"/>
          <a:srcRect r="51163" b="598"/>
          <a:stretch/>
        </p:blipFill>
        <p:spPr>
          <a:xfrm>
            <a:off x="11142751" y="5893168"/>
            <a:ext cx="962024" cy="964832"/>
          </a:xfrm>
          <a:prstGeom prst="rect">
            <a:avLst/>
          </a:prstGeom>
        </p:spPr>
      </p:pic>
    </p:spTree>
    <p:extLst>
      <p:ext uri="{BB962C8B-B14F-4D97-AF65-F5344CB8AC3E}">
        <p14:creationId xmlns:p14="http://schemas.microsoft.com/office/powerpoint/2010/main" val="2384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6C328F6-FD38-4686-A947-92012E408FC2}"/>
              </a:ext>
            </a:extLst>
          </p:cNvPr>
          <p:cNvPicPr>
            <a:picLocks noChangeAspect="1"/>
          </p:cNvPicPr>
          <p:nvPr/>
        </p:nvPicPr>
        <p:blipFill rotWithShape="1">
          <a:blip r:embed="rId2"/>
          <a:srcRect r="51163" b="598"/>
          <a:stretch/>
        </p:blipFill>
        <p:spPr>
          <a:xfrm>
            <a:off x="11142751" y="5893168"/>
            <a:ext cx="962024" cy="964832"/>
          </a:xfrm>
          <a:prstGeom prst="rect">
            <a:avLst/>
          </a:prstGeom>
        </p:spPr>
      </p:pic>
      <p:sp>
        <p:nvSpPr>
          <p:cNvPr id="10" name="Rectangle 9">
            <a:extLst>
              <a:ext uri="{FF2B5EF4-FFF2-40B4-BE49-F238E27FC236}">
                <a16:creationId xmlns:a16="http://schemas.microsoft.com/office/drawing/2014/main" id="{10BD192D-767A-46FD-844E-53D3F7FFC1E1}"/>
              </a:ext>
            </a:extLst>
          </p:cNvPr>
          <p:cNvSpPr/>
          <p:nvPr/>
        </p:nvSpPr>
        <p:spPr>
          <a:xfrm>
            <a:off x="4835248" y="6331994"/>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17187"/>
            <a:ext cx="9029700" cy="1019971"/>
          </a:xfrm>
        </p:spPr>
        <p:txBody>
          <a:bodyPr/>
          <a:lstStyle/>
          <a:p>
            <a:pPr algn="ctr"/>
            <a:r>
              <a:rPr lang="en-US" b="1" dirty="0">
                <a:solidFill>
                  <a:srgbClr val="CC0066"/>
                </a:solidFill>
              </a:rPr>
              <a:t>Modifiable risk factors</a:t>
            </a:r>
            <a:r>
              <a:rPr lang="en-US" sz="2000" b="1" dirty="0">
                <a:solidFill>
                  <a:srgbClr val="CC0066"/>
                </a:solidFill>
              </a:rPr>
              <a:t>-5</a:t>
            </a:r>
            <a:r>
              <a:rPr lang="en-US" b="1" dirty="0">
                <a:solidFill>
                  <a:srgbClr val="CC0066"/>
                </a:solidFill>
              </a:rPr>
              <a:t> </a:t>
            </a:r>
          </a:p>
        </p:txBody>
      </p:sp>
      <p:sp>
        <p:nvSpPr>
          <p:cNvPr id="14" name="Content Placeholder 13"/>
          <p:cNvSpPr>
            <a:spLocks noGrp="1"/>
          </p:cNvSpPr>
          <p:nvPr>
            <p:ph idx="1"/>
          </p:nvPr>
        </p:nvSpPr>
        <p:spPr>
          <a:xfrm>
            <a:off x="1073716" y="696585"/>
            <a:ext cx="10069036" cy="5579993"/>
          </a:xfrm>
        </p:spPr>
        <p:txBody>
          <a:bodyPr>
            <a:normAutofit fontScale="25000" lnSpcReduction="20000"/>
          </a:bodyPr>
          <a:lstStyle/>
          <a:p>
            <a:pPr marL="0" indent="0">
              <a:buNone/>
            </a:pPr>
            <a:r>
              <a:rPr lang="en-MY" sz="11200" b="1" dirty="0"/>
              <a:t>Lifestyle </a:t>
            </a:r>
          </a:p>
          <a:p>
            <a:pPr marL="360363" indent="-184150"/>
            <a:r>
              <a:rPr lang="en-MY" sz="9600" dirty="0"/>
              <a:t>Regular (≥3 cups per day) of green tea consumption is associated with a decreased risk of breast cancer in Chinese females (OR=0.79, 95% CI 0.65 to 0.95).</a:t>
            </a:r>
            <a:r>
              <a:rPr lang="en-MY" sz="9600" baseline="30000" dirty="0"/>
              <a:t>12</a:t>
            </a:r>
          </a:p>
          <a:p>
            <a:pPr marL="360363" indent="-184150"/>
            <a:r>
              <a:rPr lang="en-MY" sz="9600" dirty="0"/>
              <a:t>Consumption of ≥2 cups of coffee per day reduces breast cancer risk but nonsignificant (RR=0.98, 95% CI 0.97 to 1.00).</a:t>
            </a:r>
            <a:r>
              <a:rPr lang="en-MY" sz="9600" baseline="30000" dirty="0"/>
              <a:t>13 </a:t>
            </a:r>
          </a:p>
          <a:p>
            <a:pPr marL="360363" indent="-184150"/>
            <a:r>
              <a:rPr lang="en-MY" sz="9600" dirty="0"/>
              <a:t>A dietary folate intake has no effect on risk of breast cancer (RR=0.98, 95% CI 0.90 to 1.05).</a:t>
            </a:r>
            <a:r>
              <a:rPr lang="en-MY" sz="9600" baseline="30000" dirty="0"/>
              <a:t>14</a:t>
            </a:r>
          </a:p>
          <a:p>
            <a:pPr marL="360363" indent="-184150"/>
            <a:r>
              <a:rPr lang="en-MY" sz="9600" dirty="0"/>
              <a:t>Among pre- &amp; post-menopausal women, soy isoflavone intake reduces breast cancer risk with OR of 0.74 (95% CI 0.64 to 0.85) &amp; 0.75 (95% CI 0.63 to 0.86) respectively.</a:t>
            </a:r>
            <a:r>
              <a:rPr lang="en-MY" sz="9600" baseline="30000" dirty="0"/>
              <a:t>15</a:t>
            </a:r>
          </a:p>
          <a:p>
            <a:pPr marL="360363" indent="-184150"/>
            <a:r>
              <a:rPr lang="en-MY" sz="9600" dirty="0"/>
              <a:t>Alcohol (especially beer) consumed &gt;10 g/day especially among post-menopausal women is a risk factor for developing invasive breast cancer.</a:t>
            </a:r>
            <a:r>
              <a:rPr lang="en-MY" sz="9600" baseline="30000" dirty="0"/>
              <a:t>4 </a:t>
            </a:r>
          </a:p>
          <a:p>
            <a:pPr marL="0" indent="0" algn="l">
              <a:lnSpc>
                <a:spcPct val="120000"/>
              </a:lnSpc>
              <a:spcBef>
                <a:spcPts val="0"/>
              </a:spcBef>
              <a:buNone/>
            </a:pPr>
            <a:endParaRPr lang="en-MY" sz="4800" b="0" i="0" u="none" strike="noStrike" baseline="0" dirty="0"/>
          </a:p>
          <a:p>
            <a:pPr marL="0" indent="0" algn="l">
              <a:lnSpc>
                <a:spcPct val="120000"/>
              </a:lnSpc>
              <a:spcBef>
                <a:spcPts val="0"/>
              </a:spcBef>
              <a:buNone/>
            </a:pPr>
            <a:r>
              <a:rPr lang="en-MY" sz="5600" b="0" i="0" u="none" strike="noStrike" baseline="0" dirty="0"/>
              <a:t>12. Gao Y, et al. Tea consumption, alcohol drinking and physical </a:t>
            </a:r>
            <a:r>
              <a:rPr lang="en-US" sz="5600" b="0" i="0" u="none" strike="noStrike" baseline="0" dirty="0"/>
              <a:t>activity associations with breast cancer risk among Chinese females: a </a:t>
            </a:r>
          </a:p>
          <a:p>
            <a:pPr marL="0" indent="0" algn="l">
              <a:lnSpc>
                <a:spcPct val="120000"/>
              </a:lnSpc>
              <a:spcBef>
                <a:spcPts val="0"/>
              </a:spcBef>
              <a:buNone/>
            </a:pPr>
            <a:r>
              <a:rPr lang="en-US" sz="5600" dirty="0"/>
              <a:t>       </a:t>
            </a:r>
            <a:r>
              <a:rPr lang="en-US" sz="5600" b="0" i="0" u="none" strike="noStrike" baseline="0" dirty="0"/>
              <a:t>systematic review and meta-analysis. Asian Pac J Cancer Prev. 2013;14(12):7543-50.</a:t>
            </a:r>
          </a:p>
          <a:p>
            <a:pPr marL="0" indent="0" algn="l">
              <a:lnSpc>
                <a:spcPct val="120000"/>
              </a:lnSpc>
              <a:spcBef>
                <a:spcPts val="0"/>
              </a:spcBef>
              <a:buNone/>
            </a:pPr>
            <a:r>
              <a:rPr lang="en-US" sz="5600" b="0" i="0" u="none" strike="noStrike" baseline="0" dirty="0"/>
              <a:t>13. Li XJ, et al. Coffee consumption and risk of breast cancer: an up-to-date meta-analysis. </a:t>
            </a:r>
            <a:r>
              <a:rPr lang="en-US" sz="5600" b="0" i="0" u="none" strike="noStrike" baseline="0" dirty="0" err="1"/>
              <a:t>PLoS</a:t>
            </a:r>
            <a:r>
              <a:rPr lang="en-US" sz="5600" b="0" i="0" u="none" strike="noStrike" baseline="0" dirty="0"/>
              <a:t> One. 2013;8(1):e52681.</a:t>
            </a:r>
          </a:p>
          <a:p>
            <a:pPr marL="0" indent="0" algn="l">
              <a:lnSpc>
                <a:spcPct val="120000"/>
              </a:lnSpc>
              <a:spcBef>
                <a:spcPts val="0"/>
              </a:spcBef>
              <a:buNone/>
            </a:pPr>
            <a:r>
              <a:rPr lang="en-US" sz="5600" b="0" i="0" u="none" strike="noStrike" baseline="0" dirty="0"/>
              <a:t>14. Liu M, et al. Lack of effects of dietary folate intake on risk of breast cancer: an updated meta-analysis of prospective studies. Asian </a:t>
            </a:r>
          </a:p>
          <a:p>
            <a:pPr marL="0" indent="0" algn="l">
              <a:lnSpc>
                <a:spcPct val="120000"/>
              </a:lnSpc>
              <a:spcBef>
                <a:spcPts val="0"/>
              </a:spcBef>
              <a:buNone/>
            </a:pPr>
            <a:r>
              <a:rPr lang="en-US" sz="5600" dirty="0"/>
              <a:t>       </a:t>
            </a:r>
            <a:r>
              <a:rPr lang="en-US" sz="5600" b="0" i="0" u="none" strike="noStrike" baseline="0" dirty="0"/>
              <a:t>Pac J </a:t>
            </a:r>
            <a:r>
              <a:rPr lang="en-MY" sz="5600" b="0" i="0" u="none" strike="noStrike" baseline="0" dirty="0"/>
              <a:t>Cancer Prev. 2014;15(5):2323-8.</a:t>
            </a:r>
          </a:p>
          <a:p>
            <a:pPr marL="0" indent="0" algn="l">
              <a:lnSpc>
                <a:spcPct val="120000"/>
              </a:lnSpc>
              <a:spcBef>
                <a:spcPts val="0"/>
              </a:spcBef>
              <a:buNone/>
            </a:pPr>
            <a:r>
              <a:rPr lang="en-MY" sz="5600" b="0" i="0" u="none" strike="noStrike" baseline="0" dirty="0"/>
              <a:t>15. Chen M, et al. Association between soy isoflavone intake and </a:t>
            </a:r>
            <a:r>
              <a:rPr lang="en-US" sz="5600" b="0" i="0" u="none" strike="noStrike" baseline="0" dirty="0"/>
              <a:t>breast cancer risk for pre- and post-menopausal women: a meta-</a:t>
            </a:r>
          </a:p>
          <a:p>
            <a:pPr marL="0" indent="0" algn="l">
              <a:lnSpc>
                <a:spcPct val="120000"/>
              </a:lnSpc>
              <a:spcBef>
                <a:spcPts val="0"/>
              </a:spcBef>
              <a:buNone/>
            </a:pPr>
            <a:r>
              <a:rPr lang="en-US" sz="5600" dirty="0"/>
              <a:t>       </a:t>
            </a:r>
            <a:r>
              <a:rPr lang="en-US" sz="5600" b="0" i="0" u="none" strike="noStrike" baseline="0" dirty="0"/>
              <a:t>analysis of </a:t>
            </a:r>
            <a:r>
              <a:rPr lang="en-MY" sz="5600" b="0" i="0" u="none" strike="noStrike" baseline="0" dirty="0"/>
              <a:t>epidemiological studies. </a:t>
            </a:r>
            <a:r>
              <a:rPr lang="en-MY" sz="5600" b="0" i="0" u="none" strike="noStrike" baseline="0" dirty="0" err="1"/>
              <a:t>PLoS</a:t>
            </a:r>
            <a:r>
              <a:rPr lang="en-MY" sz="5600" b="0" i="0" u="none" strike="noStrike" baseline="0" dirty="0"/>
              <a:t> One. 2014;9(2):e89288</a:t>
            </a:r>
            <a:endParaRPr lang="en-US" sz="5600"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14</a:t>
            </a:fld>
            <a:endParaRPr lang="en-US" dirty="0"/>
          </a:p>
        </p:txBody>
      </p:sp>
    </p:spTree>
    <p:extLst>
      <p:ext uri="{BB962C8B-B14F-4D97-AF65-F5344CB8AC3E}">
        <p14:creationId xmlns:p14="http://schemas.microsoft.com/office/powerpoint/2010/main" val="3205170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DD9EFD7-E136-447C-8EC6-73E7F11E27A2}"/>
              </a:ext>
            </a:extLst>
          </p:cNvPr>
          <p:cNvPicPr>
            <a:picLocks noChangeAspect="1"/>
          </p:cNvPicPr>
          <p:nvPr/>
        </p:nvPicPr>
        <p:blipFill rotWithShape="1">
          <a:blip r:embed="rId2"/>
          <a:srcRect r="51163" b="598"/>
          <a:stretch/>
        </p:blipFill>
        <p:spPr>
          <a:xfrm>
            <a:off x="11142751" y="5893168"/>
            <a:ext cx="962024" cy="964832"/>
          </a:xfrm>
          <a:prstGeom prst="rect">
            <a:avLst/>
          </a:prstGeom>
        </p:spPr>
      </p:pic>
      <p:sp>
        <p:nvSpPr>
          <p:cNvPr id="9" name="Rectangle 8">
            <a:extLst>
              <a:ext uri="{FF2B5EF4-FFF2-40B4-BE49-F238E27FC236}">
                <a16:creationId xmlns:a16="http://schemas.microsoft.com/office/drawing/2014/main" id="{36D456B7-1784-4744-99B4-4721128EEE19}"/>
              </a:ext>
            </a:extLst>
          </p:cNvPr>
          <p:cNvSpPr/>
          <p:nvPr/>
        </p:nvSpPr>
        <p:spPr>
          <a:xfrm>
            <a:off x="4835248" y="5918725"/>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56540"/>
            <a:ext cx="9029700" cy="1019971"/>
          </a:xfrm>
        </p:spPr>
        <p:txBody>
          <a:bodyPr/>
          <a:lstStyle/>
          <a:p>
            <a:pPr algn="ctr"/>
            <a:r>
              <a:rPr lang="en-US" b="1" dirty="0">
                <a:solidFill>
                  <a:srgbClr val="CC0066"/>
                </a:solidFill>
              </a:rPr>
              <a:t>Modifiable risk factors</a:t>
            </a:r>
            <a:r>
              <a:rPr lang="en-US" sz="2000" b="1" dirty="0">
                <a:solidFill>
                  <a:srgbClr val="CC0066"/>
                </a:solidFill>
              </a:rPr>
              <a:t>-6</a:t>
            </a:r>
          </a:p>
        </p:txBody>
      </p:sp>
      <p:sp>
        <p:nvSpPr>
          <p:cNvPr id="14" name="Content Placeholder 13"/>
          <p:cNvSpPr>
            <a:spLocks noGrp="1"/>
          </p:cNvSpPr>
          <p:nvPr>
            <p:ph idx="1"/>
          </p:nvPr>
        </p:nvSpPr>
        <p:spPr>
          <a:xfrm>
            <a:off x="1071418" y="1459833"/>
            <a:ext cx="10019157" cy="4322367"/>
          </a:xfrm>
        </p:spPr>
        <p:txBody>
          <a:bodyPr>
            <a:normAutofit fontScale="92500" lnSpcReduction="10000"/>
          </a:bodyPr>
          <a:lstStyle/>
          <a:p>
            <a:pPr marL="0" indent="0">
              <a:buNone/>
            </a:pPr>
            <a:r>
              <a:rPr lang="en-MY" sz="3200" b="1" dirty="0"/>
              <a:t>Radiation exposure </a:t>
            </a:r>
            <a:endParaRPr lang="en-MY" sz="3200" dirty="0"/>
          </a:p>
          <a:p>
            <a:pPr marL="360363" indent="-184150"/>
            <a:r>
              <a:rPr lang="en-MY" dirty="0"/>
              <a:t>Multiple exposures of therapeutic radiation to the chest for cancer at an early age e.g. Hodgkin’s disease pose a high risk of developing breast cancer.</a:t>
            </a:r>
            <a:r>
              <a:rPr lang="en-MY" baseline="30000" dirty="0"/>
              <a:t>4 </a:t>
            </a:r>
          </a:p>
          <a:p>
            <a:pPr marL="360363" indent="-184150"/>
            <a:r>
              <a:rPr lang="en-MY" dirty="0"/>
              <a:t>Radiotherapy (RT) for breast cancer treatment increases risk of contralateral breast cancer.</a:t>
            </a:r>
            <a:r>
              <a:rPr lang="en-MY" baseline="30000" dirty="0"/>
              <a:t>4 </a:t>
            </a:r>
          </a:p>
          <a:p>
            <a:pPr marL="360363" indent="-184150"/>
            <a:r>
              <a:rPr lang="en-MY" dirty="0"/>
              <a:t>Screening mammography is not associated with breast cancer.</a:t>
            </a:r>
            <a:r>
              <a:rPr lang="en-MY" baseline="30000" dirty="0"/>
              <a:t>4 </a:t>
            </a:r>
          </a:p>
          <a:p>
            <a:pPr lvl="1">
              <a:buFont typeface="Wingdings" panose="05000000000000000000" pitchFamily="2" charset="2"/>
              <a:buChar char="§"/>
            </a:pPr>
            <a:endParaRPr lang="en-US" sz="4000" dirty="0">
              <a:latin typeface="+mj-lt"/>
            </a:endParaRPr>
          </a:p>
          <a:p>
            <a:pPr marL="0" indent="0">
              <a:buNone/>
            </a:pPr>
            <a:r>
              <a:rPr lang="en-US" sz="4400" b="1" dirty="0">
                <a:solidFill>
                  <a:srgbClr val="FF0000"/>
                </a:solidFill>
                <a:latin typeface="+mj-lt"/>
              </a:rPr>
              <a:t>  </a:t>
            </a:r>
            <a:endParaRPr lang="en-US"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15</a:t>
            </a:fld>
            <a:endParaRPr lang="en-US"/>
          </a:p>
        </p:txBody>
      </p:sp>
    </p:spTree>
    <p:extLst>
      <p:ext uri="{BB962C8B-B14F-4D97-AF65-F5344CB8AC3E}">
        <p14:creationId xmlns:p14="http://schemas.microsoft.com/office/powerpoint/2010/main" val="2040952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4B43ECB-DBDA-4927-80C8-4A7906743EA2}"/>
              </a:ext>
            </a:extLst>
          </p:cNvPr>
          <p:cNvPicPr>
            <a:picLocks noChangeAspect="1"/>
          </p:cNvPicPr>
          <p:nvPr/>
        </p:nvPicPr>
        <p:blipFill rotWithShape="1">
          <a:blip r:embed="rId2"/>
          <a:srcRect r="51163" b="598"/>
          <a:stretch/>
        </p:blipFill>
        <p:spPr>
          <a:xfrm>
            <a:off x="11104962" y="5721466"/>
            <a:ext cx="962024" cy="964832"/>
          </a:xfrm>
          <a:prstGeom prst="rect">
            <a:avLst/>
          </a:prstGeom>
        </p:spPr>
      </p:pic>
      <p:sp>
        <p:nvSpPr>
          <p:cNvPr id="6" name="Rectangle 5">
            <a:extLst>
              <a:ext uri="{FF2B5EF4-FFF2-40B4-BE49-F238E27FC236}">
                <a16:creationId xmlns:a16="http://schemas.microsoft.com/office/drawing/2014/main" id="{E8A1098B-2FB2-40FE-B4F1-1038347475E1}"/>
              </a:ext>
            </a:extLst>
          </p:cNvPr>
          <p:cNvSpPr/>
          <p:nvPr/>
        </p:nvSpPr>
        <p:spPr>
          <a:xfrm>
            <a:off x="4807539" y="5707976"/>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3F3DBDA4-815F-4875-A3AB-93D266B99045}"/>
              </a:ext>
            </a:extLst>
          </p:cNvPr>
          <p:cNvSpPr>
            <a:spLocks noGrp="1"/>
          </p:cNvSpPr>
          <p:nvPr>
            <p:ph type="ctrTitle"/>
          </p:nvPr>
        </p:nvSpPr>
        <p:spPr/>
        <p:txBody>
          <a:bodyPr/>
          <a:lstStyle/>
          <a:p>
            <a:r>
              <a:rPr lang="en-US" b="1" dirty="0">
                <a:solidFill>
                  <a:srgbClr val="C00000"/>
                </a:solidFill>
              </a:rPr>
              <a:t>SCREENING</a:t>
            </a:r>
            <a:endParaRPr lang="en-MY" b="1" dirty="0">
              <a:solidFill>
                <a:srgbClr val="C00000"/>
              </a:solidFill>
            </a:endParaRPr>
          </a:p>
        </p:txBody>
      </p:sp>
      <p:sp>
        <p:nvSpPr>
          <p:cNvPr id="4" name="Slide Number Placeholder 3">
            <a:extLst>
              <a:ext uri="{FF2B5EF4-FFF2-40B4-BE49-F238E27FC236}">
                <a16:creationId xmlns:a16="http://schemas.microsoft.com/office/drawing/2014/main" id="{27063BF1-A8E4-44D6-83C2-84B7772F3407}"/>
              </a:ext>
            </a:extLst>
          </p:cNvPr>
          <p:cNvSpPr>
            <a:spLocks noGrp="1"/>
          </p:cNvSpPr>
          <p:nvPr>
            <p:ph type="sldNum" sz="quarter" idx="12"/>
          </p:nvPr>
        </p:nvSpPr>
        <p:spPr/>
        <p:txBody>
          <a:bodyPr/>
          <a:lstStyle/>
          <a:p>
            <a:fld id="{71B7BAC7-FE87-40F6-AA24-4F4685D1B022}" type="slidenum">
              <a:rPr lang="en-US" smtClean="0"/>
              <a:t>16</a:t>
            </a:fld>
            <a:endParaRPr lang="en-US"/>
          </a:p>
        </p:txBody>
      </p:sp>
    </p:spTree>
    <p:extLst>
      <p:ext uri="{BB962C8B-B14F-4D97-AF65-F5344CB8AC3E}">
        <p14:creationId xmlns:p14="http://schemas.microsoft.com/office/powerpoint/2010/main" val="275895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B26120-6715-4F6C-B321-4B608EBA855A}"/>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9" name="Rectangle 8">
            <a:extLst>
              <a:ext uri="{FF2B5EF4-FFF2-40B4-BE49-F238E27FC236}">
                <a16:creationId xmlns:a16="http://schemas.microsoft.com/office/drawing/2014/main" id="{F3FBB0AE-1D2F-45E3-A934-67E79EFD4CDC}"/>
              </a:ext>
            </a:extLst>
          </p:cNvPr>
          <p:cNvSpPr/>
          <p:nvPr/>
        </p:nvSpPr>
        <p:spPr>
          <a:xfrm>
            <a:off x="4827698" y="6040607"/>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56533"/>
            <a:ext cx="9029700" cy="1019971"/>
          </a:xfrm>
        </p:spPr>
        <p:txBody>
          <a:bodyPr/>
          <a:lstStyle/>
          <a:p>
            <a:pPr algn="ctr"/>
            <a:r>
              <a:rPr lang="en-US" b="1" dirty="0">
                <a:solidFill>
                  <a:srgbClr val="CC0066"/>
                </a:solidFill>
              </a:rPr>
              <a:t>Screening </a:t>
            </a:r>
          </a:p>
        </p:txBody>
      </p:sp>
      <p:sp>
        <p:nvSpPr>
          <p:cNvPr id="14" name="Content Placeholder 13"/>
          <p:cNvSpPr>
            <a:spLocks noGrp="1"/>
          </p:cNvSpPr>
          <p:nvPr>
            <p:ph idx="1"/>
          </p:nvPr>
        </p:nvSpPr>
        <p:spPr>
          <a:xfrm>
            <a:off x="1062182" y="1488937"/>
            <a:ext cx="10052860" cy="4182190"/>
          </a:xfrm>
        </p:spPr>
        <p:txBody>
          <a:bodyPr>
            <a:normAutofit fontScale="70000" lnSpcReduction="20000"/>
          </a:bodyPr>
          <a:lstStyle/>
          <a:p>
            <a:pPr marL="0" indent="0">
              <a:buNone/>
            </a:pPr>
            <a:r>
              <a:rPr lang="en-US" sz="4600" b="1" dirty="0"/>
              <a:t>Definition</a:t>
            </a:r>
            <a:r>
              <a:rPr lang="en-US" sz="4600" dirty="0"/>
              <a:t>:</a:t>
            </a:r>
          </a:p>
          <a:p>
            <a:pPr marL="360363" indent="-184150"/>
            <a:r>
              <a:rPr lang="en-MY" sz="4000" dirty="0"/>
              <a:t>Screening for breast cancer is performed in individuals without any signs or symptoms of the disease for early detection &amp; best chance of survival. </a:t>
            </a:r>
          </a:p>
          <a:p>
            <a:pPr marL="360363" lvl="1" indent="-184150">
              <a:buFont typeface="Wingdings" panose="05000000000000000000" pitchFamily="2" charset="2"/>
              <a:buChar char="§"/>
            </a:pPr>
            <a:endParaRPr lang="en-MY" sz="2900" dirty="0"/>
          </a:p>
          <a:p>
            <a:pPr marL="360363" indent="-184150"/>
            <a:r>
              <a:rPr lang="en-MY" sz="4000" dirty="0"/>
              <a:t>Although breast self-examination is not a screening method, it is advocated to raise awareness of breast cancer &amp; empower women to take responsibility of their own health.</a:t>
            </a:r>
            <a:r>
              <a:rPr lang="en-MY" sz="4000" baseline="30000" dirty="0"/>
              <a:t>4</a:t>
            </a:r>
            <a:r>
              <a:rPr lang="en-MY" sz="4000" dirty="0"/>
              <a:t> </a:t>
            </a:r>
          </a:p>
          <a:p>
            <a:pPr marL="539750" lvl="1" indent="-276225">
              <a:buFont typeface="Wingdings" panose="05000000000000000000" pitchFamily="2" charset="2"/>
              <a:buChar char="§"/>
            </a:pPr>
            <a:endParaRPr lang="en-MY" sz="3300" dirty="0">
              <a:latin typeface="Cambria" panose="02040503050406030204" pitchFamily="18" charset="0"/>
            </a:endParaRPr>
          </a:p>
          <a:p>
            <a:pPr marL="0" indent="0">
              <a:buNone/>
            </a:pPr>
            <a:endParaRPr lang="en-US" dirty="0">
              <a:latin typeface="Cambria" panose="02040503050406030204" pitchFamily="18" charset="0"/>
            </a:endParaRPr>
          </a:p>
          <a:p>
            <a:pPr marL="0" indent="0">
              <a:buNone/>
            </a:pPr>
            <a:r>
              <a:rPr lang="en-US" sz="4400" b="1" dirty="0">
                <a:solidFill>
                  <a:srgbClr val="FF0000"/>
                </a:solidFill>
                <a:latin typeface="+mj-lt"/>
              </a:rPr>
              <a:t>  </a:t>
            </a:r>
            <a:endParaRPr lang="en-US"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17</a:t>
            </a:fld>
            <a:endParaRPr lang="en-US"/>
          </a:p>
        </p:txBody>
      </p:sp>
    </p:spTree>
    <p:extLst>
      <p:ext uri="{BB962C8B-B14F-4D97-AF65-F5344CB8AC3E}">
        <p14:creationId xmlns:p14="http://schemas.microsoft.com/office/powerpoint/2010/main" val="3950811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493AC38-2965-4CFF-A372-5D025CF9A6E6}"/>
              </a:ext>
            </a:extLst>
          </p:cNvPr>
          <p:cNvPicPr>
            <a:picLocks noChangeAspect="1"/>
          </p:cNvPicPr>
          <p:nvPr/>
        </p:nvPicPr>
        <p:blipFill rotWithShape="1">
          <a:blip r:embed="rId2"/>
          <a:srcRect r="51163" b="598"/>
          <a:stretch/>
        </p:blipFill>
        <p:spPr>
          <a:xfrm>
            <a:off x="11145521" y="5852503"/>
            <a:ext cx="962024" cy="964832"/>
          </a:xfrm>
          <a:prstGeom prst="rect">
            <a:avLst/>
          </a:prstGeom>
        </p:spPr>
      </p:pic>
      <p:sp>
        <p:nvSpPr>
          <p:cNvPr id="9" name="Rectangle 8">
            <a:extLst>
              <a:ext uri="{FF2B5EF4-FFF2-40B4-BE49-F238E27FC236}">
                <a16:creationId xmlns:a16="http://schemas.microsoft.com/office/drawing/2014/main" id="{7742475F-F923-4A79-A117-A7C9D02C5D4B}"/>
              </a:ext>
            </a:extLst>
          </p:cNvPr>
          <p:cNvSpPr/>
          <p:nvPr/>
        </p:nvSpPr>
        <p:spPr>
          <a:xfrm>
            <a:off x="4862485" y="6100036"/>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878454" y="271083"/>
            <a:ext cx="9029700" cy="1153771"/>
          </a:xfrm>
        </p:spPr>
        <p:txBody>
          <a:bodyPr/>
          <a:lstStyle/>
          <a:p>
            <a:pPr algn="ctr"/>
            <a:r>
              <a:rPr lang="en-US" b="1" dirty="0">
                <a:solidFill>
                  <a:srgbClr val="CC0066"/>
                </a:solidFill>
              </a:rPr>
              <a:t>Screening</a:t>
            </a:r>
            <a:r>
              <a:rPr lang="en-US" sz="2000" b="1" dirty="0">
                <a:solidFill>
                  <a:srgbClr val="CC0066"/>
                </a:solidFill>
              </a:rPr>
              <a:t>-2</a:t>
            </a:r>
            <a:r>
              <a:rPr lang="en-US" b="1" dirty="0">
                <a:solidFill>
                  <a:srgbClr val="CC0066"/>
                </a:solidFill>
              </a:rPr>
              <a:t> </a:t>
            </a:r>
          </a:p>
        </p:txBody>
      </p:sp>
      <p:sp>
        <p:nvSpPr>
          <p:cNvPr id="14" name="Content Placeholder 13"/>
          <p:cNvSpPr>
            <a:spLocks noGrp="1"/>
          </p:cNvSpPr>
          <p:nvPr>
            <p:ph idx="1"/>
          </p:nvPr>
        </p:nvSpPr>
        <p:spPr>
          <a:xfrm>
            <a:off x="1062182" y="1587303"/>
            <a:ext cx="10083339" cy="4169340"/>
          </a:xfrm>
        </p:spPr>
        <p:txBody>
          <a:bodyPr>
            <a:normAutofit/>
          </a:bodyPr>
          <a:lstStyle/>
          <a:p>
            <a:r>
              <a:rPr lang="en-MY" dirty="0"/>
              <a:t>A number of risk assessment tools have been built using predominantly lifestyle factors &amp; family history of cancers in order to estimate an individual woman’s risk of breast cancer.</a:t>
            </a:r>
          </a:p>
          <a:p>
            <a:pPr marL="0" indent="0">
              <a:buNone/>
            </a:pPr>
            <a:r>
              <a:rPr lang="en-MY" dirty="0"/>
              <a:t>   For example:</a:t>
            </a:r>
          </a:p>
          <a:p>
            <a:pPr marL="534988" lvl="1" indent="-266700">
              <a:buFont typeface="Wingdings" panose="05000000000000000000" pitchFamily="2" charset="2"/>
              <a:buChar char="§"/>
            </a:pPr>
            <a:r>
              <a:rPr lang="en-MY" dirty="0"/>
              <a:t>Breast and Ovarian Analysis of Disease Incidence and Carrier Estimation Algorithm (BOADICEA)</a:t>
            </a:r>
          </a:p>
          <a:p>
            <a:pPr marL="534988" lvl="1" indent="-266700">
              <a:buFont typeface="Wingdings" panose="05000000000000000000" pitchFamily="2" charset="2"/>
              <a:buChar char="§"/>
            </a:pPr>
            <a:r>
              <a:rPr lang="en-MY" dirty="0"/>
              <a:t>Gail</a:t>
            </a:r>
          </a:p>
          <a:p>
            <a:pPr marL="534988" lvl="1" indent="-266700">
              <a:buFont typeface="Wingdings" panose="05000000000000000000" pitchFamily="2" charset="2"/>
              <a:buChar char="§"/>
            </a:pPr>
            <a:r>
              <a:rPr lang="en-MY" dirty="0" err="1"/>
              <a:t>Tyrer</a:t>
            </a:r>
            <a:r>
              <a:rPr lang="en-MY" dirty="0"/>
              <a:t> </a:t>
            </a:r>
            <a:r>
              <a:rPr lang="en-MY" dirty="0" err="1"/>
              <a:t>Cuzick</a:t>
            </a:r>
            <a:endParaRPr lang="en-MY" dirty="0"/>
          </a:p>
          <a:p>
            <a:pPr lvl="0"/>
            <a:endParaRPr lang="en-US" sz="4000" dirty="0">
              <a:latin typeface="+mj-lt"/>
            </a:endParaRPr>
          </a:p>
        </p:txBody>
      </p:sp>
      <p:sp>
        <p:nvSpPr>
          <p:cNvPr id="2" name="Slide Number Placeholder 1">
            <a:extLst>
              <a:ext uri="{FF2B5EF4-FFF2-40B4-BE49-F238E27FC236}">
                <a16:creationId xmlns:a16="http://schemas.microsoft.com/office/drawing/2014/main" id="{7896663B-BBEA-4936-9C80-1CE8B68F3DC4}"/>
              </a:ext>
            </a:extLst>
          </p:cNvPr>
          <p:cNvSpPr>
            <a:spLocks noGrp="1"/>
          </p:cNvSpPr>
          <p:nvPr>
            <p:ph type="sldNum" sz="quarter" idx="12"/>
          </p:nvPr>
        </p:nvSpPr>
        <p:spPr/>
        <p:txBody>
          <a:bodyPr/>
          <a:lstStyle/>
          <a:p>
            <a:fld id="{71B7BAC7-FE87-40F6-AA24-4F4685D1B022}" type="slidenum">
              <a:rPr lang="en-US" smtClean="0"/>
              <a:t>18</a:t>
            </a:fld>
            <a:endParaRPr lang="en-US" dirty="0"/>
          </a:p>
        </p:txBody>
      </p:sp>
    </p:spTree>
    <p:extLst>
      <p:ext uri="{BB962C8B-B14F-4D97-AF65-F5344CB8AC3E}">
        <p14:creationId xmlns:p14="http://schemas.microsoft.com/office/powerpoint/2010/main" val="205349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520FF4B-0FF4-4322-A8A7-9AC362AD11D7}"/>
              </a:ext>
            </a:extLst>
          </p:cNvPr>
          <p:cNvPicPr>
            <a:picLocks noChangeAspect="1"/>
          </p:cNvPicPr>
          <p:nvPr/>
        </p:nvPicPr>
        <p:blipFill rotWithShape="1">
          <a:blip r:embed="rId2"/>
          <a:srcRect r="51163" b="598"/>
          <a:stretch/>
        </p:blipFill>
        <p:spPr>
          <a:xfrm>
            <a:off x="11145521" y="5852503"/>
            <a:ext cx="962024" cy="964832"/>
          </a:xfrm>
          <a:prstGeom prst="rect">
            <a:avLst/>
          </a:prstGeom>
        </p:spPr>
      </p:pic>
      <p:sp>
        <p:nvSpPr>
          <p:cNvPr id="10" name="Rectangle 9">
            <a:extLst>
              <a:ext uri="{FF2B5EF4-FFF2-40B4-BE49-F238E27FC236}">
                <a16:creationId xmlns:a16="http://schemas.microsoft.com/office/drawing/2014/main" id="{C5CB5C0A-D7FF-44D6-B716-3C7D8D79DFE1}"/>
              </a:ext>
            </a:extLst>
          </p:cNvPr>
          <p:cNvSpPr/>
          <p:nvPr/>
        </p:nvSpPr>
        <p:spPr>
          <a:xfrm>
            <a:off x="4862485" y="6100036"/>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4" name="Content Placeholder 13"/>
          <p:cNvSpPr>
            <a:spLocks noGrp="1"/>
          </p:cNvSpPr>
          <p:nvPr>
            <p:ph idx="1"/>
          </p:nvPr>
        </p:nvSpPr>
        <p:spPr>
          <a:xfrm>
            <a:off x="1046479" y="1578036"/>
            <a:ext cx="10092576" cy="4522000"/>
          </a:xfrm>
        </p:spPr>
        <p:txBody>
          <a:bodyPr>
            <a:normAutofit fontScale="85000" lnSpcReduction="20000"/>
          </a:bodyPr>
          <a:lstStyle/>
          <a:p>
            <a:pPr>
              <a:lnSpc>
                <a:spcPct val="110000"/>
              </a:lnSpc>
            </a:pPr>
            <a:r>
              <a:rPr lang="en-MY" sz="3300" dirty="0"/>
              <a:t>NICE recommends unaffected women aged 35 years &amp; older, with no physical symptoms of breast cancer may be stratified into 4 categories using BOADICEA risk assessment tool for the purpose of screening recommendations:</a:t>
            </a:r>
            <a:r>
              <a:rPr lang="en-MY" sz="3300" baseline="30000" dirty="0"/>
              <a:t>5</a:t>
            </a:r>
            <a:r>
              <a:rPr lang="en-MY" sz="3300" dirty="0"/>
              <a:t> </a:t>
            </a:r>
          </a:p>
          <a:p>
            <a:pPr marL="534988" lvl="1" indent="-266700">
              <a:buFont typeface="Wingdings" panose="05000000000000000000" pitchFamily="2" charset="2"/>
              <a:buChar char="§"/>
            </a:pPr>
            <a:r>
              <a:rPr lang="en-MY" sz="2800" dirty="0"/>
              <a:t>average risk (&lt;17% lifetime risk)</a:t>
            </a:r>
          </a:p>
          <a:p>
            <a:pPr marL="534988" lvl="1" indent="-266700">
              <a:buFont typeface="Wingdings" panose="05000000000000000000" pitchFamily="2" charset="2"/>
              <a:buChar char="§"/>
            </a:pPr>
            <a:r>
              <a:rPr lang="en-MY" sz="2800" dirty="0"/>
              <a:t>moderate risk (&gt;17% but &lt;30% lifetime risk)</a:t>
            </a:r>
          </a:p>
          <a:p>
            <a:pPr marL="534988" lvl="1" indent="-266700">
              <a:buFont typeface="Wingdings" panose="05000000000000000000" pitchFamily="2" charset="2"/>
              <a:buChar char="§"/>
            </a:pPr>
            <a:r>
              <a:rPr lang="en-MY" sz="2800" dirty="0"/>
              <a:t>high risk (&gt;30% lifetime risk but no known genetic variant)</a:t>
            </a:r>
          </a:p>
          <a:p>
            <a:pPr marL="534988" lvl="1" indent="-266700">
              <a:buFont typeface="Wingdings" panose="05000000000000000000" pitchFamily="2" charset="2"/>
              <a:buChar char="§"/>
            </a:pPr>
            <a:r>
              <a:rPr lang="en-MY" sz="2800" dirty="0"/>
              <a:t>high risk carriers of pathogenic/likely pathogenic variants </a:t>
            </a:r>
          </a:p>
          <a:p>
            <a:pPr marL="0" lvl="0" indent="0">
              <a:buNone/>
            </a:pPr>
            <a:endParaRPr lang="en-US" sz="2400" dirty="0">
              <a:latin typeface="+mj-lt"/>
            </a:endParaRPr>
          </a:p>
          <a:p>
            <a:pPr marL="0" lvl="0" indent="0">
              <a:buNone/>
            </a:pPr>
            <a:endParaRPr lang="en-US" sz="2400" dirty="0">
              <a:latin typeface="+mj-lt"/>
            </a:endParaRPr>
          </a:p>
          <a:p>
            <a:pPr marL="0" lvl="0" indent="0">
              <a:buNone/>
            </a:pPr>
            <a:endParaRPr lang="en-US" sz="2400" dirty="0">
              <a:latin typeface="+mj-lt"/>
            </a:endParaRPr>
          </a:p>
          <a:p>
            <a:pPr marL="0" lvl="0" indent="0">
              <a:lnSpc>
                <a:spcPct val="120000"/>
              </a:lnSpc>
              <a:spcBef>
                <a:spcPts val="0"/>
              </a:spcBef>
              <a:buNone/>
            </a:pPr>
            <a:r>
              <a:rPr lang="en-US" sz="1600" dirty="0"/>
              <a:t>5. National Institute for Health and Clinical Excellence. Familial breast cancer: classification, care and managing breast cancer and related   </a:t>
            </a:r>
          </a:p>
          <a:p>
            <a:pPr marL="0" lvl="0" indent="0">
              <a:lnSpc>
                <a:spcPct val="120000"/>
              </a:lnSpc>
              <a:spcBef>
                <a:spcPts val="0"/>
              </a:spcBef>
              <a:buNone/>
            </a:pPr>
            <a:r>
              <a:rPr lang="en-US" sz="1600" dirty="0"/>
              <a:t>   risks in people with a family history of breast cancer. London: NICE; 2018</a:t>
            </a:r>
          </a:p>
        </p:txBody>
      </p:sp>
      <p:sp>
        <p:nvSpPr>
          <p:cNvPr id="2" name="Slide Number Placeholder 1">
            <a:extLst>
              <a:ext uri="{FF2B5EF4-FFF2-40B4-BE49-F238E27FC236}">
                <a16:creationId xmlns:a16="http://schemas.microsoft.com/office/drawing/2014/main" id="{E60F9AB0-6587-4254-951B-F658B88FE0C9}"/>
              </a:ext>
            </a:extLst>
          </p:cNvPr>
          <p:cNvSpPr>
            <a:spLocks noGrp="1"/>
          </p:cNvSpPr>
          <p:nvPr>
            <p:ph type="sldNum" sz="quarter" idx="12"/>
          </p:nvPr>
        </p:nvSpPr>
        <p:spPr/>
        <p:txBody>
          <a:bodyPr/>
          <a:lstStyle/>
          <a:p>
            <a:fld id="{71B7BAC7-FE87-40F6-AA24-4F4685D1B022}" type="slidenum">
              <a:rPr lang="en-US" smtClean="0"/>
              <a:t>19</a:t>
            </a:fld>
            <a:endParaRPr lang="en-US"/>
          </a:p>
        </p:txBody>
      </p:sp>
      <p:sp>
        <p:nvSpPr>
          <p:cNvPr id="9" name="Title 12">
            <a:extLst>
              <a:ext uri="{FF2B5EF4-FFF2-40B4-BE49-F238E27FC236}">
                <a16:creationId xmlns:a16="http://schemas.microsoft.com/office/drawing/2014/main" id="{4FBE6FE4-E432-4C5A-B157-AA4758158182}"/>
              </a:ext>
            </a:extLst>
          </p:cNvPr>
          <p:cNvSpPr>
            <a:spLocks noGrp="1"/>
          </p:cNvSpPr>
          <p:nvPr>
            <p:ph type="title"/>
          </p:nvPr>
        </p:nvSpPr>
        <p:spPr>
          <a:xfrm>
            <a:off x="1943100" y="267246"/>
            <a:ext cx="9029700" cy="1153771"/>
          </a:xfrm>
        </p:spPr>
        <p:txBody>
          <a:bodyPr/>
          <a:lstStyle/>
          <a:p>
            <a:pPr algn="ctr"/>
            <a:r>
              <a:rPr lang="en-US" b="1" dirty="0">
                <a:solidFill>
                  <a:srgbClr val="CC0066"/>
                </a:solidFill>
              </a:rPr>
              <a:t>Screening</a:t>
            </a:r>
            <a:r>
              <a:rPr lang="en-US" sz="2000" b="1" dirty="0">
                <a:solidFill>
                  <a:srgbClr val="CC0066"/>
                </a:solidFill>
              </a:rPr>
              <a:t>-3</a:t>
            </a:r>
          </a:p>
        </p:txBody>
      </p:sp>
    </p:spTree>
    <p:extLst>
      <p:ext uri="{BB962C8B-B14F-4D97-AF65-F5344CB8AC3E}">
        <p14:creationId xmlns:p14="http://schemas.microsoft.com/office/powerpoint/2010/main" val="1767463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CA9DA25-34C2-49CC-A9E6-3DCDDB8BF535}"/>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a:xfrm>
            <a:off x="1524000" y="614598"/>
            <a:ext cx="9144000" cy="1349114"/>
          </a:xfrm>
        </p:spPr>
        <p:txBody>
          <a:bodyPr>
            <a:normAutofit/>
          </a:bodyPr>
          <a:lstStyle/>
          <a:p>
            <a:r>
              <a:rPr lang="en-MY" b="1" dirty="0">
                <a:solidFill>
                  <a:srgbClr val="CC0066"/>
                </a:solidFill>
              </a:rPr>
              <a:t>LEARNING OBJECTIVES </a:t>
            </a:r>
          </a:p>
        </p:txBody>
      </p:sp>
      <p:sp>
        <p:nvSpPr>
          <p:cNvPr id="5" name="Subtitle 4">
            <a:extLst>
              <a:ext uri="{FF2B5EF4-FFF2-40B4-BE49-F238E27FC236}">
                <a16:creationId xmlns:a16="http://schemas.microsoft.com/office/drawing/2014/main" id="{B6455D8C-33A0-4C31-8552-3F40E10E14F9}"/>
              </a:ext>
            </a:extLst>
          </p:cNvPr>
          <p:cNvSpPr>
            <a:spLocks noGrp="1"/>
          </p:cNvSpPr>
          <p:nvPr>
            <p:ph type="subTitle" idx="1"/>
          </p:nvPr>
        </p:nvSpPr>
        <p:spPr>
          <a:xfrm>
            <a:off x="1052945" y="2293627"/>
            <a:ext cx="10062096" cy="3749340"/>
          </a:xfrm>
        </p:spPr>
        <p:txBody>
          <a:bodyPr>
            <a:normAutofit/>
          </a:bodyPr>
          <a:lstStyle/>
          <a:p>
            <a:pPr marL="342900" indent="-342900" algn="l">
              <a:buFont typeface="Arial" panose="020B0604020202020204" pitchFamily="34" charset="0"/>
              <a:buChar char="•"/>
            </a:pPr>
            <a:r>
              <a:rPr lang="en-MY" sz="3200" dirty="0">
                <a:solidFill>
                  <a:schemeClr val="tx1"/>
                </a:solidFill>
              </a:rPr>
              <a:t>The participants will be able to recognise possible risk factors for breast cancer.</a:t>
            </a:r>
          </a:p>
          <a:p>
            <a:pPr algn="l"/>
            <a:endParaRPr lang="en-MY" sz="2000" dirty="0">
              <a:solidFill>
                <a:schemeClr val="tx1"/>
              </a:solidFill>
            </a:endParaRPr>
          </a:p>
          <a:p>
            <a:pPr marL="342900" indent="-342900" algn="l">
              <a:buFont typeface="Arial" panose="020B0604020202020204" pitchFamily="34" charset="0"/>
              <a:buChar char="•"/>
            </a:pPr>
            <a:r>
              <a:rPr lang="en-MY" sz="3200" dirty="0">
                <a:solidFill>
                  <a:schemeClr val="tx1"/>
                </a:solidFill>
              </a:rPr>
              <a:t>The participants will be able to perform screening for breast cancer.</a:t>
            </a:r>
          </a:p>
        </p:txBody>
      </p:sp>
      <p:sp>
        <p:nvSpPr>
          <p:cNvPr id="2" name="Slide Number Placeholder 1">
            <a:extLst>
              <a:ext uri="{FF2B5EF4-FFF2-40B4-BE49-F238E27FC236}">
                <a16:creationId xmlns:a16="http://schemas.microsoft.com/office/drawing/2014/main" id="{6ECABCB0-184B-4423-AADF-8E4A75C6D53B}"/>
              </a:ext>
            </a:extLst>
          </p:cNvPr>
          <p:cNvSpPr>
            <a:spLocks noGrp="1"/>
          </p:cNvSpPr>
          <p:nvPr>
            <p:ph type="sldNum" sz="quarter" idx="12"/>
          </p:nvPr>
        </p:nvSpPr>
        <p:spPr/>
        <p:txBody>
          <a:bodyPr/>
          <a:lstStyle/>
          <a:p>
            <a:fld id="{71B7BAC7-FE87-40F6-AA24-4F4685D1B022}" type="slidenum">
              <a:rPr lang="en-US" smtClean="0"/>
              <a:t>2</a:t>
            </a:fld>
            <a:endParaRPr lang="en-US"/>
          </a:p>
        </p:txBody>
      </p:sp>
      <p:sp>
        <p:nvSpPr>
          <p:cNvPr id="7" name="Rectangle 6">
            <a:extLst>
              <a:ext uri="{FF2B5EF4-FFF2-40B4-BE49-F238E27FC236}">
                <a16:creationId xmlns:a16="http://schemas.microsoft.com/office/drawing/2014/main" id="{EC79D248-4460-4336-96A8-68EA3E46791A}"/>
              </a:ext>
            </a:extLst>
          </p:cNvPr>
          <p:cNvSpPr/>
          <p:nvPr/>
        </p:nvSpPr>
        <p:spPr>
          <a:xfrm>
            <a:off x="4807539" y="5869251"/>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245032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0364267-3B6B-48FB-AA30-12C1AAD5E928}"/>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68144"/>
            <a:ext cx="9220200" cy="1325563"/>
          </a:xfrm>
        </p:spPr>
        <p:txBody>
          <a:bodyPr>
            <a:normAutofit/>
          </a:bodyPr>
          <a:lstStyle/>
          <a:p>
            <a:pPr algn="ctr"/>
            <a:r>
              <a:rPr lang="en-US" b="1" dirty="0">
                <a:solidFill>
                  <a:srgbClr val="CC0066"/>
                </a:solidFill>
              </a:rPr>
              <a:t>Screening</a:t>
            </a:r>
            <a:r>
              <a:rPr lang="en-US" sz="2000" b="1" dirty="0">
                <a:solidFill>
                  <a:srgbClr val="CC0066"/>
                </a:solidFill>
              </a:rPr>
              <a:t>-4</a:t>
            </a: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886966" y="1572440"/>
            <a:ext cx="10228075" cy="4444676"/>
          </a:xfrm>
        </p:spPr>
        <p:txBody>
          <a:bodyPr>
            <a:normAutofit/>
          </a:bodyPr>
          <a:lstStyle/>
          <a:p>
            <a:r>
              <a:rPr lang="en-MY" sz="2400" dirty="0"/>
              <a:t>In a local health technology assessment on various risk assessment tools, the Gail model was shown to have good calibration &amp; moderate discriminative ability.</a:t>
            </a:r>
          </a:p>
          <a:p>
            <a:r>
              <a:rPr lang="en-MY" sz="2400" dirty="0"/>
              <a:t>However, it was not suitable to be introduced as one of the strategies in the prevention of breast cancer under the Malaysian National Cancer Control Programme yet as it needs further validation to develop a well-fitted model that would have better predictive ability tailored to Malaysian population. </a:t>
            </a:r>
          </a:p>
          <a:p>
            <a:r>
              <a:rPr lang="en-MY" sz="2400" dirty="0"/>
              <a:t>In addition, this model needs continual validation to determine the consistency of its performance.</a:t>
            </a:r>
            <a:r>
              <a:rPr lang="en-MY" sz="2400" baseline="30000" dirty="0"/>
              <a:t>16</a:t>
            </a:r>
          </a:p>
          <a:p>
            <a:endParaRPr lang="en-MY" sz="2000" dirty="0"/>
          </a:p>
          <a:p>
            <a:pPr marL="0" indent="0">
              <a:buNone/>
            </a:pPr>
            <a:r>
              <a:rPr lang="en-MY" sz="1400" baseline="30000" dirty="0"/>
              <a:t> </a:t>
            </a:r>
            <a:r>
              <a:rPr lang="en-MY" sz="1400" dirty="0"/>
              <a:t>16. Roza S, et al. Breast cancer risk prediction model for Health Risk Assessment Module. Health Technology Assessment (HTA). Ministry of    </a:t>
            </a:r>
          </a:p>
          <a:p>
            <a:pPr marL="0" indent="0">
              <a:buNone/>
            </a:pPr>
            <a:r>
              <a:rPr lang="en-MY" sz="1400" dirty="0"/>
              <a:t>       Health Malaysia. 2015. Report No. MOH/P/PAK/258.12(TR)</a:t>
            </a:r>
          </a:p>
          <a:p>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20</a:t>
            </a:fld>
            <a:endParaRPr lang="en-US"/>
          </a:p>
        </p:txBody>
      </p:sp>
      <p:sp>
        <p:nvSpPr>
          <p:cNvPr id="6" name="Rectangle 5">
            <a:extLst>
              <a:ext uri="{FF2B5EF4-FFF2-40B4-BE49-F238E27FC236}">
                <a16:creationId xmlns:a16="http://schemas.microsoft.com/office/drawing/2014/main" id="{12CB2110-D55C-4F8C-A9F4-EE8179245E00}"/>
              </a:ext>
            </a:extLst>
          </p:cNvPr>
          <p:cNvSpPr/>
          <p:nvPr/>
        </p:nvSpPr>
        <p:spPr>
          <a:xfrm>
            <a:off x="4832005"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035129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94F9CB-6D59-49CA-8337-0EC47B17E647}"/>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8" name="Rectangle 7">
            <a:extLst>
              <a:ext uri="{FF2B5EF4-FFF2-40B4-BE49-F238E27FC236}">
                <a16:creationId xmlns:a16="http://schemas.microsoft.com/office/drawing/2014/main" id="{6CADAAD3-DCF3-41DC-9C57-5F99E41B22B6}"/>
              </a:ext>
            </a:extLst>
          </p:cNvPr>
          <p:cNvSpPr/>
          <p:nvPr/>
        </p:nvSpPr>
        <p:spPr>
          <a:xfrm>
            <a:off x="4832005"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63528"/>
            <a:ext cx="9029700" cy="1475255"/>
          </a:xfrm>
        </p:spPr>
        <p:txBody>
          <a:bodyPr>
            <a:normAutofit/>
          </a:bodyPr>
          <a:lstStyle/>
          <a:p>
            <a:pPr algn="ctr"/>
            <a:r>
              <a:rPr lang="en-US" b="1" dirty="0">
                <a:solidFill>
                  <a:srgbClr val="CC0066"/>
                </a:solidFill>
              </a:rPr>
              <a:t>Screening of unaffected women</a:t>
            </a:r>
            <a:br>
              <a:rPr lang="en-US" b="1" dirty="0">
                <a:solidFill>
                  <a:srgbClr val="CC0066"/>
                </a:solidFill>
              </a:rPr>
            </a:br>
            <a:endParaRPr lang="en-US" b="1" dirty="0">
              <a:solidFill>
                <a:srgbClr val="CC0066"/>
              </a:solidFill>
            </a:endParaRP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942109" y="1391525"/>
            <a:ext cx="10411691" cy="4187239"/>
          </a:xfrm>
        </p:spPr>
        <p:txBody>
          <a:bodyPr>
            <a:normAutofit/>
          </a:bodyPr>
          <a:lstStyle/>
          <a:p>
            <a:r>
              <a:rPr lang="en-MY" sz="3200" dirty="0"/>
              <a:t>Digital breast tomosynthesis (DBT) + full-field digital mammography (FFDM) yields higher detection rates of breast cancer lesion compared with FFDM alone in asymptomatic women.</a:t>
            </a:r>
            <a:r>
              <a:rPr lang="en-MY" sz="3200" baseline="30000" dirty="0"/>
              <a:t>17</a:t>
            </a:r>
          </a:p>
          <a:p>
            <a:pPr marL="0" indent="0">
              <a:buNone/>
            </a:pPr>
            <a:endParaRPr lang="en-MY" sz="2000" dirty="0"/>
          </a:p>
          <a:p>
            <a:pPr marL="0" indent="0">
              <a:buNone/>
            </a:pPr>
            <a:endParaRPr lang="en-MY" sz="2000" dirty="0"/>
          </a:p>
          <a:p>
            <a:pPr marL="0" indent="0">
              <a:buNone/>
            </a:pPr>
            <a:endParaRPr lang="en-MY" sz="2000" dirty="0"/>
          </a:p>
          <a:p>
            <a:pPr marL="0" indent="0">
              <a:buNone/>
            </a:pPr>
            <a:r>
              <a:rPr lang="en-MY" sz="1400" dirty="0"/>
              <a:t>17. </a:t>
            </a:r>
            <a:r>
              <a:rPr lang="en-US" sz="1400" dirty="0"/>
              <a:t>Hodgson R, et al. Systematic review of 3D mammography for breast cancer screening Breast. 2016;27:52-61</a:t>
            </a:r>
            <a:endParaRPr lang="en-MY" sz="1400" dirty="0"/>
          </a:p>
          <a:p>
            <a:endParaRPr lang="en-MY" sz="1400" baseline="30000" dirty="0"/>
          </a:p>
          <a:p>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21</a:t>
            </a:fld>
            <a:endParaRPr lang="en-US"/>
          </a:p>
        </p:txBody>
      </p:sp>
    </p:spTree>
    <p:extLst>
      <p:ext uri="{BB962C8B-B14F-4D97-AF65-F5344CB8AC3E}">
        <p14:creationId xmlns:p14="http://schemas.microsoft.com/office/powerpoint/2010/main" val="3067582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1F8A270-7F14-4713-9D13-0033F6C4F1DC}"/>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8" name="Rectangle 7">
            <a:extLst>
              <a:ext uri="{FF2B5EF4-FFF2-40B4-BE49-F238E27FC236}">
                <a16:creationId xmlns:a16="http://schemas.microsoft.com/office/drawing/2014/main" id="{75DCCB30-7631-44A7-9B82-8764A5636DBF}"/>
              </a:ext>
            </a:extLst>
          </p:cNvPr>
          <p:cNvSpPr/>
          <p:nvPr/>
        </p:nvSpPr>
        <p:spPr>
          <a:xfrm>
            <a:off x="4832005"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72764"/>
            <a:ext cx="9029700" cy="1475255"/>
          </a:xfrm>
        </p:spPr>
        <p:txBody>
          <a:bodyPr>
            <a:normAutofit/>
          </a:bodyPr>
          <a:lstStyle/>
          <a:p>
            <a:pPr algn="ctr"/>
            <a:r>
              <a:rPr lang="en-US" b="1" dirty="0">
                <a:solidFill>
                  <a:srgbClr val="CC0066"/>
                </a:solidFill>
              </a:rPr>
              <a:t>Screening of unaffected women</a:t>
            </a:r>
            <a:r>
              <a:rPr lang="en-US" sz="2000" b="1" dirty="0">
                <a:solidFill>
                  <a:srgbClr val="CC0066"/>
                </a:solidFill>
              </a:rPr>
              <a:t>-2</a:t>
            </a:r>
            <a:br>
              <a:rPr lang="en-US" b="1" dirty="0">
                <a:solidFill>
                  <a:srgbClr val="CC0066"/>
                </a:solidFill>
              </a:rPr>
            </a:br>
            <a:endParaRPr lang="en-US" b="1" dirty="0">
              <a:solidFill>
                <a:srgbClr val="CC0066"/>
              </a:solidFill>
            </a:endParaRP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1076958" y="1316636"/>
            <a:ext cx="10038083" cy="4943854"/>
          </a:xfrm>
        </p:spPr>
        <p:txBody>
          <a:bodyPr>
            <a:normAutofit/>
          </a:bodyPr>
          <a:lstStyle/>
          <a:p>
            <a:r>
              <a:rPr lang="en-MY" dirty="0"/>
              <a:t>NICE recommends the following for screening:</a:t>
            </a:r>
            <a:r>
              <a:rPr lang="en-MY" baseline="30000" dirty="0"/>
              <a:t>5</a:t>
            </a:r>
            <a:endParaRPr lang="en-MY" dirty="0"/>
          </a:p>
          <a:p>
            <a:pPr marL="534988" lvl="1" indent="-266700">
              <a:buFont typeface="Wingdings" panose="05000000000000000000" pitchFamily="2" charset="2"/>
              <a:buChar char="§"/>
            </a:pPr>
            <a:r>
              <a:rPr lang="en-MY" dirty="0"/>
              <a:t>For women of average risk, screening mammography may be performed biennially in women aged 50 - 74 years. </a:t>
            </a:r>
          </a:p>
          <a:p>
            <a:pPr marL="534988" lvl="1" indent="-266700">
              <a:buFont typeface="Wingdings" panose="05000000000000000000" pitchFamily="2" charset="2"/>
              <a:buChar char="§"/>
            </a:pPr>
            <a:r>
              <a:rPr lang="en-MY" dirty="0"/>
              <a:t>For women of moderate risk, screening mammography may be performed annually from 40 - 49 years of age, annually or </a:t>
            </a:r>
            <a:r>
              <a:rPr lang="en-MY" dirty="0" err="1"/>
              <a:t>biennually</a:t>
            </a:r>
            <a:r>
              <a:rPr lang="en-MY" dirty="0"/>
              <a:t> from 50 - 59 &amp; biennially from 60 - 74.</a:t>
            </a:r>
          </a:p>
          <a:p>
            <a:pPr marL="534988" lvl="1" indent="-266700">
              <a:buFont typeface="Wingdings" panose="05000000000000000000" pitchFamily="2" charset="2"/>
              <a:buChar char="§"/>
            </a:pPr>
            <a:r>
              <a:rPr lang="en-MY" dirty="0"/>
              <a:t>For women of high risk, where no genetic variant has been identified, screening mammography may be considered from 30 - 39 years of age, performed annually from 40 - 59 &amp; biennially from 60 - 74. </a:t>
            </a:r>
          </a:p>
          <a:p>
            <a:pPr marL="534988" lvl="1" indent="-266700">
              <a:buFont typeface="Wingdings" panose="05000000000000000000" pitchFamily="2" charset="2"/>
              <a:buChar char="§"/>
            </a:pPr>
            <a:r>
              <a:rPr lang="en-MY" dirty="0"/>
              <a:t>For carriers of pathogenic or likely pathogenic variants in BRCA1, BRCA2 &amp; PALB2, annual MRI &amp; mammography should be considered from 30 - 49 years of age, annual mammography performed annually from 50 - 69 &amp; biennial mammography from 70 - 74.</a:t>
            </a:r>
          </a:p>
          <a:p>
            <a:pPr marL="457200" lvl="1" indent="0">
              <a:buNone/>
            </a:pPr>
            <a:endParaRPr lang="en-MY" dirty="0"/>
          </a:p>
          <a:p>
            <a:pPr marL="457200" lvl="1" indent="0">
              <a:buNone/>
            </a:pPr>
            <a:endParaRPr lang="en-MY" dirty="0"/>
          </a:p>
          <a:p>
            <a:pPr marL="0" indent="0">
              <a:buNone/>
            </a:pPr>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22</a:t>
            </a:fld>
            <a:endParaRPr lang="en-US" dirty="0"/>
          </a:p>
        </p:txBody>
      </p:sp>
    </p:spTree>
    <p:extLst>
      <p:ext uri="{BB962C8B-B14F-4D97-AF65-F5344CB8AC3E}">
        <p14:creationId xmlns:p14="http://schemas.microsoft.com/office/powerpoint/2010/main" val="4110369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E4978E6-F720-44A9-931F-8B330BCAD6E7}"/>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8" name="Rectangle 7">
            <a:extLst>
              <a:ext uri="{FF2B5EF4-FFF2-40B4-BE49-F238E27FC236}">
                <a16:creationId xmlns:a16="http://schemas.microsoft.com/office/drawing/2014/main" id="{1D8EB32F-E33F-43FF-B504-5303322AE0E1}"/>
              </a:ext>
            </a:extLst>
          </p:cNvPr>
          <p:cNvSpPr/>
          <p:nvPr/>
        </p:nvSpPr>
        <p:spPr>
          <a:xfrm>
            <a:off x="4832005"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63528"/>
            <a:ext cx="9029700" cy="1475255"/>
          </a:xfrm>
        </p:spPr>
        <p:txBody>
          <a:bodyPr>
            <a:normAutofit/>
          </a:bodyPr>
          <a:lstStyle/>
          <a:p>
            <a:pPr algn="ctr"/>
            <a:r>
              <a:rPr lang="en-US" b="1" dirty="0">
                <a:solidFill>
                  <a:srgbClr val="CC0066"/>
                </a:solidFill>
              </a:rPr>
              <a:t>Screening of affected women</a:t>
            </a:r>
            <a:br>
              <a:rPr lang="en-US" b="1" dirty="0">
                <a:solidFill>
                  <a:srgbClr val="CC0066"/>
                </a:solidFill>
              </a:rPr>
            </a:br>
            <a:endParaRPr lang="en-US" b="1" dirty="0">
              <a:solidFill>
                <a:srgbClr val="CC0066"/>
              </a:solidFill>
            </a:endParaRP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1076959" y="1405665"/>
            <a:ext cx="10038082" cy="4611450"/>
          </a:xfrm>
        </p:spPr>
        <p:txBody>
          <a:bodyPr>
            <a:normAutofit lnSpcReduction="10000"/>
          </a:bodyPr>
          <a:lstStyle/>
          <a:p>
            <a:r>
              <a:rPr lang="en-MY" dirty="0"/>
              <a:t>Women who have received chest radiation before the age of 30, e.g. Hodgkin lymphoma, are recommended to do annual mammography or digital breast tomosynthesis screening beginning at the age of 25 or 8 years after radiation, whichever is later.</a:t>
            </a:r>
            <a:r>
              <a:rPr lang="en-MY" baseline="30000" dirty="0"/>
              <a:t>18</a:t>
            </a:r>
          </a:p>
          <a:p>
            <a:pPr marL="0" indent="0">
              <a:buNone/>
            </a:pPr>
            <a:endParaRPr lang="en-MY" sz="2000" dirty="0"/>
          </a:p>
          <a:p>
            <a:r>
              <a:rPr lang="en-MY" dirty="0"/>
              <a:t>For those with personal history of breast cancer &amp; dense breast tissue, or diagnosed before age 50, annual surveillance with breast MRI is recommended.</a:t>
            </a:r>
            <a:r>
              <a:rPr lang="en-MY" baseline="30000" dirty="0"/>
              <a:t>18</a:t>
            </a:r>
          </a:p>
          <a:p>
            <a:pPr marL="0" indent="0">
              <a:buNone/>
            </a:pPr>
            <a:endParaRPr lang="en-MY" sz="2000" dirty="0"/>
          </a:p>
          <a:p>
            <a:pPr marL="0" indent="0">
              <a:buNone/>
            </a:pPr>
            <a:endParaRPr lang="en-MY" sz="2000" dirty="0"/>
          </a:p>
          <a:p>
            <a:pPr marL="0" indent="0">
              <a:buNone/>
            </a:pPr>
            <a:r>
              <a:rPr lang="en-MY" sz="1400" dirty="0"/>
              <a:t>18. </a:t>
            </a:r>
            <a:r>
              <a:rPr lang="en-US" sz="1400" dirty="0" err="1"/>
              <a:t>Monticciolo</a:t>
            </a:r>
            <a:r>
              <a:rPr lang="en-US" sz="1400" dirty="0"/>
              <a:t> DL, et al. Breast Cancer Screening in Women at Higher-Than-Average Risk: Recommendations From the ACR. J Am Coll </a:t>
            </a:r>
          </a:p>
          <a:p>
            <a:pPr marL="0" indent="0">
              <a:buNone/>
            </a:pPr>
            <a:r>
              <a:rPr lang="en-US" sz="1400" dirty="0"/>
              <a:t>      </a:t>
            </a:r>
            <a:r>
              <a:rPr lang="en-US" sz="1400" dirty="0" err="1"/>
              <a:t>Radiol</a:t>
            </a:r>
            <a:r>
              <a:rPr lang="en-US" sz="1400" dirty="0"/>
              <a:t>. 2018;15(3 Pt A):408-14</a:t>
            </a:r>
            <a:endParaRPr lang="en-MY" sz="1400" dirty="0"/>
          </a:p>
          <a:p>
            <a:pPr marL="457200" lvl="1" indent="0">
              <a:buNone/>
            </a:pPr>
            <a:endParaRPr lang="en-MY" dirty="0"/>
          </a:p>
          <a:p>
            <a:pPr marL="0" indent="0">
              <a:buNone/>
            </a:pPr>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23</a:t>
            </a:fld>
            <a:endParaRPr lang="en-US" dirty="0"/>
          </a:p>
        </p:txBody>
      </p:sp>
    </p:spTree>
    <p:extLst>
      <p:ext uri="{BB962C8B-B14F-4D97-AF65-F5344CB8AC3E}">
        <p14:creationId xmlns:p14="http://schemas.microsoft.com/office/powerpoint/2010/main" val="383119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411CC6F-20C0-44B3-8AFC-F46A40F23AFB}"/>
              </a:ext>
            </a:extLst>
          </p:cNvPr>
          <p:cNvPicPr>
            <a:picLocks noChangeAspect="1"/>
          </p:cNvPicPr>
          <p:nvPr/>
        </p:nvPicPr>
        <p:blipFill rotWithShape="1">
          <a:blip r:embed="rId2"/>
          <a:srcRect r="51163" b="598"/>
          <a:stretch/>
        </p:blipFill>
        <p:spPr>
          <a:xfrm>
            <a:off x="11087332" y="5852503"/>
            <a:ext cx="962024" cy="964832"/>
          </a:xfrm>
          <a:prstGeom prst="rect">
            <a:avLst/>
          </a:prstGeom>
        </p:spPr>
      </p:pic>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45054"/>
            <a:ext cx="9029700" cy="1475255"/>
          </a:xfrm>
        </p:spPr>
        <p:txBody>
          <a:bodyPr>
            <a:normAutofit/>
          </a:bodyPr>
          <a:lstStyle/>
          <a:p>
            <a:pPr algn="ctr"/>
            <a:r>
              <a:rPr lang="en-US" b="1" dirty="0">
                <a:solidFill>
                  <a:srgbClr val="CC0066"/>
                </a:solidFill>
              </a:rPr>
              <a:t>Screening of unaffected women</a:t>
            </a:r>
            <a:r>
              <a:rPr lang="en-US" sz="2000" b="1" dirty="0">
                <a:solidFill>
                  <a:srgbClr val="CC0066"/>
                </a:solidFill>
              </a:rPr>
              <a:t>-3</a:t>
            </a:r>
            <a:br>
              <a:rPr lang="en-US" b="1" dirty="0">
                <a:solidFill>
                  <a:srgbClr val="CC0066"/>
                </a:solidFill>
              </a:rPr>
            </a:br>
            <a:endParaRPr lang="en-US" b="1" dirty="0">
              <a:solidFill>
                <a:srgbClr val="CC0066"/>
              </a:solidFill>
            </a:endParaRP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942109" y="1454046"/>
            <a:ext cx="10411691" cy="5681047"/>
          </a:xfrm>
        </p:spPr>
        <p:txBody>
          <a:bodyPr>
            <a:normAutofit/>
          </a:bodyPr>
          <a:lstStyle/>
          <a:p>
            <a:endParaRPr lang="en-MY" baseline="30000" dirty="0"/>
          </a:p>
          <a:p>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24</a:t>
            </a:fld>
            <a:endParaRPr lang="en-US"/>
          </a:p>
        </p:txBody>
      </p:sp>
      <p:sp>
        <p:nvSpPr>
          <p:cNvPr id="10" name="Rectangle 9">
            <a:extLst>
              <a:ext uri="{FF2B5EF4-FFF2-40B4-BE49-F238E27FC236}">
                <a16:creationId xmlns:a16="http://schemas.microsoft.com/office/drawing/2014/main" id="{34AF2B8A-5EFD-4E44-8550-F2DAA23D428A}"/>
              </a:ext>
            </a:extLst>
          </p:cNvPr>
          <p:cNvSpPr/>
          <p:nvPr/>
        </p:nvSpPr>
        <p:spPr>
          <a:xfrm>
            <a:off x="4804296"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12" name="Picture 11">
            <a:extLst>
              <a:ext uri="{FF2B5EF4-FFF2-40B4-BE49-F238E27FC236}">
                <a16:creationId xmlns:a16="http://schemas.microsoft.com/office/drawing/2014/main" id="{3239B423-E25D-45C4-97DE-C58EB9C77017}"/>
              </a:ext>
            </a:extLst>
          </p:cNvPr>
          <p:cNvPicPr>
            <a:picLocks noChangeAspect="1"/>
          </p:cNvPicPr>
          <p:nvPr/>
        </p:nvPicPr>
        <p:blipFill>
          <a:blip r:embed="rId3"/>
          <a:stretch>
            <a:fillRect/>
          </a:stretch>
        </p:blipFill>
        <p:spPr>
          <a:xfrm>
            <a:off x="1665667" y="995608"/>
            <a:ext cx="9313287" cy="5173632"/>
          </a:xfrm>
          <a:prstGeom prst="rect">
            <a:avLst/>
          </a:prstGeom>
        </p:spPr>
      </p:pic>
    </p:spTree>
    <p:extLst>
      <p:ext uri="{BB962C8B-B14F-4D97-AF65-F5344CB8AC3E}">
        <p14:creationId xmlns:p14="http://schemas.microsoft.com/office/powerpoint/2010/main" val="4290194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0804973-B05C-42FA-A07B-EA2DBD0F2566}"/>
              </a:ext>
            </a:extLst>
          </p:cNvPr>
          <p:cNvPicPr>
            <a:picLocks noChangeAspect="1"/>
          </p:cNvPicPr>
          <p:nvPr/>
        </p:nvPicPr>
        <p:blipFill rotWithShape="1">
          <a:blip r:embed="rId2"/>
          <a:srcRect r="51163" b="598"/>
          <a:stretch/>
        </p:blipFill>
        <p:spPr>
          <a:xfrm>
            <a:off x="11087332" y="5852503"/>
            <a:ext cx="962024" cy="964832"/>
          </a:xfrm>
          <a:prstGeom prst="rect">
            <a:avLst/>
          </a:prstGeom>
        </p:spPr>
      </p:pic>
      <p:sp>
        <p:nvSpPr>
          <p:cNvPr id="10" name="Rectangle 9">
            <a:extLst>
              <a:ext uri="{FF2B5EF4-FFF2-40B4-BE49-F238E27FC236}">
                <a16:creationId xmlns:a16="http://schemas.microsoft.com/office/drawing/2014/main" id="{5AA503E7-14EF-4E83-90BB-9E7923756FF1}"/>
              </a:ext>
            </a:extLst>
          </p:cNvPr>
          <p:cNvSpPr/>
          <p:nvPr/>
        </p:nvSpPr>
        <p:spPr>
          <a:xfrm>
            <a:off x="4804296"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1D9C6C61-4606-2F45-B2F3-61B1271992EC}"/>
              </a:ext>
            </a:extLst>
          </p:cNvPr>
          <p:cNvSpPr>
            <a:spLocks noGrp="1"/>
          </p:cNvSpPr>
          <p:nvPr>
            <p:ph type="title"/>
          </p:nvPr>
        </p:nvSpPr>
        <p:spPr>
          <a:xfrm>
            <a:off x="2324100" y="263528"/>
            <a:ext cx="9029700" cy="1475255"/>
          </a:xfrm>
        </p:spPr>
        <p:txBody>
          <a:bodyPr>
            <a:normAutofit/>
          </a:bodyPr>
          <a:lstStyle/>
          <a:p>
            <a:pPr algn="ctr"/>
            <a:r>
              <a:rPr lang="en-US" b="1" dirty="0">
                <a:solidFill>
                  <a:srgbClr val="CC0066"/>
                </a:solidFill>
              </a:rPr>
              <a:t>Screening of unaffected women</a:t>
            </a:r>
            <a:r>
              <a:rPr lang="en-US" sz="2000" b="1" dirty="0">
                <a:solidFill>
                  <a:srgbClr val="CC0066"/>
                </a:solidFill>
              </a:rPr>
              <a:t>-4</a:t>
            </a:r>
            <a:br>
              <a:rPr lang="en-US" b="1" dirty="0">
                <a:solidFill>
                  <a:srgbClr val="CC0066"/>
                </a:solidFill>
              </a:rPr>
            </a:br>
            <a:endParaRPr lang="en-US" b="1" dirty="0">
              <a:solidFill>
                <a:srgbClr val="CC0066"/>
              </a:solidFill>
            </a:endParaRPr>
          </a:p>
        </p:txBody>
      </p:sp>
      <p:sp>
        <p:nvSpPr>
          <p:cNvPr id="3" name="Content Placeholder 2">
            <a:extLst>
              <a:ext uri="{FF2B5EF4-FFF2-40B4-BE49-F238E27FC236}">
                <a16:creationId xmlns:a16="http://schemas.microsoft.com/office/drawing/2014/main" id="{F73099EB-0F6F-5E4F-963B-0F8AA7CF1539}"/>
              </a:ext>
            </a:extLst>
          </p:cNvPr>
          <p:cNvSpPr>
            <a:spLocks noGrp="1"/>
          </p:cNvSpPr>
          <p:nvPr>
            <p:ph idx="1"/>
          </p:nvPr>
        </p:nvSpPr>
        <p:spPr>
          <a:xfrm>
            <a:off x="942109" y="1454046"/>
            <a:ext cx="10411691" cy="5681047"/>
          </a:xfrm>
        </p:spPr>
        <p:txBody>
          <a:bodyPr>
            <a:normAutofit/>
          </a:bodyPr>
          <a:lstStyle/>
          <a:p>
            <a:endParaRPr lang="en-MY" baseline="30000" dirty="0"/>
          </a:p>
          <a:p>
            <a:endParaRPr lang="en-US" dirty="0"/>
          </a:p>
        </p:txBody>
      </p:sp>
      <p:sp>
        <p:nvSpPr>
          <p:cNvPr id="4" name="Slide Number Placeholder 3">
            <a:extLst>
              <a:ext uri="{FF2B5EF4-FFF2-40B4-BE49-F238E27FC236}">
                <a16:creationId xmlns:a16="http://schemas.microsoft.com/office/drawing/2014/main" id="{1D3DF1D1-A7AA-804F-B790-F557B83EAF7A}"/>
              </a:ext>
            </a:extLst>
          </p:cNvPr>
          <p:cNvSpPr>
            <a:spLocks noGrp="1"/>
          </p:cNvSpPr>
          <p:nvPr>
            <p:ph type="sldNum" sz="quarter" idx="12"/>
          </p:nvPr>
        </p:nvSpPr>
        <p:spPr/>
        <p:txBody>
          <a:bodyPr/>
          <a:lstStyle/>
          <a:p>
            <a:fld id="{71B7BAC7-FE87-40F6-AA24-4F4685D1B022}" type="slidenum">
              <a:rPr lang="en-US" smtClean="0"/>
              <a:t>25</a:t>
            </a:fld>
            <a:endParaRPr lang="en-US"/>
          </a:p>
        </p:txBody>
      </p:sp>
      <p:pic>
        <p:nvPicPr>
          <p:cNvPr id="15" name="Picture 14">
            <a:extLst>
              <a:ext uri="{FF2B5EF4-FFF2-40B4-BE49-F238E27FC236}">
                <a16:creationId xmlns:a16="http://schemas.microsoft.com/office/drawing/2014/main" id="{99094EDB-FD82-46E5-91C3-86D144986DA9}"/>
              </a:ext>
            </a:extLst>
          </p:cNvPr>
          <p:cNvPicPr>
            <a:picLocks noChangeAspect="1"/>
          </p:cNvPicPr>
          <p:nvPr/>
        </p:nvPicPr>
        <p:blipFill>
          <a:blip r:embed="rId3"/>
          <a:stretch>
            <a:fillRect/>
          </a:stretch>
        </p:blipFill>
        <p:spPr>
          <a:xfrm>
            <a:off x="1665667" y="1046314"/>
            <a:ext cx="9085677" cy="5113690"/>
          </a:xfrm>
          <a:prstGeom prst="rect">
            <a:avLst/>
          </a:prstGeom>
        </p:spPr>
      </p:pic>
    </p:spTree>
    <p:extLst>
      <p:ext uri="{BB962C8B-B14F-4D97-AF65-F5344CB8AC3E}">
        <p14:creationId xmlns:p14="http://schemas.microsoft.com/office/powerpoint/2010/main" val="2117544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CA9DA25-34C2-49CC-A9E6-3DCDDB8BF535}"/>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a:xfrm>
            <a:off x="1524000" y="614598"/>
            <a:ext cx="9144000" cy="1349114"/>
          </a:xfrm>
        </p:spPr>
        <p:txBody>
          <a:bodyPr>
            <a:normAutofit/>
          </a:bodyPr>
          <a:lstStyle/>
          <a:p>
            <a:r>
              <a:rPr lang="en-MY" b="1" dirty="0">
                <a:solidFill>
                  <a:srgbClr val="CC0066"/>
                </a:solidFill>
              </a:rPr>
              <a:t>TAKE HOME MESSAGES </a:t>
            </a:r>
          </a:p>
        </p:txBody>
      </p:sp>
      <p:sp>
        <p:nvSpPr>
          <p:cNvPr id="5" name="Subtitle 4">
            <a:extLst>
              <a:ext uri="{FF2B5EF4-FFF2-40B4-BE49-F238E27FC236}">
                <a16:creationId xmlns:a16="http://schemas.microsoft.com/office/drawing/2014/main" id="{B6455D8C-33A0-4C31-8552-3F40E10E14F9}"/>
              </a:ext>
            </a:extLst>
          </p:cNvPr>
          <p:cNvSpPr>
            <a:spLocks noGrp="1"/>
          </p:cNvSpPr>
          <p:nvPr>
            <p:ph type="subTitle" idx="1"/>
          </p:nvPr>
        </p:nvSpPr>
        <p:spPr>
          <a:xfrm>
            <a:off x="1043709" y="2282835"/>
            <a:ext cx="10071331" cy="2790241"/>
          </a:xfrm>
        </p:spPr>
        <p:txBody>
          <a:bodyPr>
            <a:normAutofit/>
          </a:bodyPr>
          <a:lstStyle/>
          <a:p>
            <a:pPr marL="342900" indent="-342900" algn="l">
              <a:buFont typeface="Arial" panose="020B0604020202020204" pitchFamily="34" charset="0"/>
              <a:buChar char="•"/>
            </a:pPr>
            <a:r>
              <a:rPr lang="en-MY" sz="3200" dirty="0"/>
              <a:t>There are a number of known non-modifiable &amp; modifiable risk factors for breast cancer.</a:t>
            </a:r>
          </a:p>
          <a:p>
            <a:pPr marL="342900" indent="-342900" algn="l">
              <a:buFont typeface="Arial" panose="020B0604020202020204" pitchFamily="34" charset="0"/>
              <a:buChar char="•"/>
            </a:pPr>
            <a:endParaRPr lang="en-MY" sz="2000" dirty="0"/>
          </a:p>
          <a:p>
            <a:pPr marL="342900" indent="-342900" algn="l">
              <a:buFont typeface="Arial" panose="020B0604020202020204" pitchFamily="34" charset="0"/>
              <a:buChar char="•"/>
            </a:pPr>
            <a:r>
              <a:rPr lang="en-MY" sz="3200" dirty="0"/>
              <a:t>Screening for breast cancer is done based on age group &amp; risk factors.</a:t>
            </a:r>
          </a:p>
        </p:txBody>
      </p:sp>
      <p:sp>
        <p:nvSpPr>
          <p:cNvPr id="2" name="Slide Number Placeholder 1">
            <a:extLst>
              <a:ext uri="{FF2B5EF4-FFF2-40B4-BE49-F238E27FC236}">
                <a16:creationId xmlns:a16="http://schemas.microsoft.com/office/drawing/2014/main" id="{6ECABCB0-184B-4423-AADF-8E4A75C6D53B}"/>
              </a:ext>
            </a:extLst>
          </p:cNvPr>
          <p:cNvSpPr>
            <a:spLocks noGrp="1"/>
          </p:cNvSpPr>
          <p:nvPr>
            <p:ph type="sldNum" sz="quarter" idx="12"/>
          </p:nvPr>
        </p:nvSpPr>
        <p:spPr/>
        <p:txBody>
          <a:bodyPr/>
          <a:lstStyle/>
          <a:p>
            <a:fld id="{71B7BAC7-FE87-40F6-AA24-4F4685D1B022}" type="slidenum">
              <a:rPr lang="en-US" smtClean="0"/>
              <a:t>26</a:t>
            </a:fld>
            <a:endParaRPr lang="en-US"/>
          </a:p>
        </p:txBody>
      </p:sp>
      <p:sp>
        <p:nvSpPr>
          <p:cNvPr id="7" name="Rectangle 6">
            <a:extLst>
              <a:ext uri="{FF2B5EF4-FFF2-40B4-BE49-F238E27FC236}">
                <a16:creationId xmlns:a16="http://schemas.microsoft.com/office/drawing/2014/main" id="{EC79D248-4460-4336-96A8-68EA3E46791A}"/>
              </a:ext>
            </a:extLst>
          </p:cNvPr>
          <p:cNvSpPr/>
          <p:nvPr/>
        </p:nvSpPr>
        <p:spPr>
          <a:xfrm>
            <a:off x="4807539" y="5949889"/>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424278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77B607-971B-4E36-B13F-7D244F52C34D}"/>
              </a:ext>
            </a:extLst>
          </p:cNvPr>
          <p:cNvPicPr>
            <a:picLocks noChangeAspect="1"/>
          </p:cNvPicPr>
          <p:nvPr/>
        </p:nvPicPr>
        <p:blipFill rotWithShape="1">
          <a:blip r:embed="rId2"/>
          <a:srcRect r="51163" b="598"/>
          <a:stretch/>
        </p:blipFill>
        <p:spPr>
          <a:xfrm>
            <a:off x="11087332" y="5852503"/>
            <a:ext cx="962024" cy="964832"/>
          </a:xfrm>
          <a:prstGeom prst="rect">
            <a:avLst/>
          </a:prstGeom>
        </p:spPr>
      </p:pic>
      <p:sp>
        <p:nvSpPr>
          <p:cNvPr id="7" name="Rectangle 6">
            <a:extLst>
              <a:ext uri="{FF2B5EF4-FFF2-40B4-BE49-F238E27FC236}">
                <a16:creationId xmlns:a16="http://schemas.microsoft.com/office/drawing/2014/main" id="{791776BA-7828-4ABE-82CB-E841C18C59D4}"/>
              </a:ext>
            </a:extLst>
          </p:cNvPr>
          <p:cNvSpPr/>
          <p:nvPr/>
        </p:nvSpPr>
        <p:spPr>
          <a:xfrm>
            <a:off x="4804296" y="616924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4" name="Title 3">
            <a:extLst>
              <a:ext uri="{FF2B5EF4-FFF2-40B4-BE49-F238E27FC236}">
                <a16:creationId xmlns:a16="http://schemas.microsoft.com/office/drawing/2014/main" id="{718FC181-9846-4504-9903-1755840113BB}"/>
              </a:ext>
            </a:extLst>
          </p:cNvPr>
          <p:cNvSpPr>
            <a:spLocks noGrp="1"/>
          </p:cNvSpPr>
          <p:nvPr>
            <p:ph type="title"/>
          </p:nvPr>
        </p:nvSpPr>
        <p:spPr/>
        <p:txBody>
          <a:bodyPr/>
          <a:lstStyle/>
          <a:p>
            <a:pPr algn="ctr"/>
            <a:r>
              <a:rPr lang="en-MY" b="1" dirty="0">
                <a:solidFill>
                  <a:srgbClr val="CC0066"/>
                </a:solidFill>
              </a:rPr>
              <a:t>Thank you </a:t>
            </a:r>
          </a:p>
        </p:txBody>
      </p:sp>
      <p:sp>
        <p:nvSpPr>
          <p:cNvPr id="2" name="Slide Number Placeholder 1">
            <a:extLst>
              <a:ext uri="{FF2B5EF4-FFF2-40B4-BE49-F238E27FC236}">
                <a16:creationId xmlns:a16="http://schemas.microsoft.com/office/drawing/2014/main" id="{1BCE51C9-C058-4C31-A2C0-F9CAA39B8F8C}"/>
              </a:ext>
            </a:extLst>
          </p:cNvPr>
          <p:cNvSpPr>
            <a:spLocks noGrp="1"/>
          </p:cNvSpPr>
          <p:nvPr>
            <p:ph type="sldNum" sz="quarter" idx="12"/>
          </p:nvPr>
        </p:nvSpPr>
        <p:spPr/>
        <p:txBody>
          <a:bodyPr/>
          <a:lstStyle/>
          <a:p>
            <a:fld id="{71B7BAC7-FE87-40F6-AA24-4F4685D1B022}" type="slidenum">
              <a:rPr lang="en-US" smtClean="0"/>
              <a:t>27</a:t>
            </a:fld>
            <a:endParaRPr lang="en-US"/>
          </a:p>
        </p:txBody>
      </p:sp>
    </p:spTree>
    <p:extLst>
      <p:ext uri="{BB962C8B-B14F-4D97-AF65-F5344CB8AC3E}">
        <p14:creationId xmlns:p14="http://schemas.microsoft.com/office/powerpoint/2010/main" val="236240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4B43ECB-DBDA-4927-80C8-4A7906743EA2}"/>
              </a:ext>
            </a:extLst>
          </p:cNvPr>
          <p:cNvPicPr>
            <a:picLocks noChangeAspect="1"/>
          </p:cNvPicPr>
          <p:nvPr/>
        </p:nvPicPr>
        <p:blipFill rotWithShape="1">
          <a:blip r:embed="rId2"/>
          <a:srcRect r="51163" b="598"/>
          <a:stretch/>
        </p:blipFill>
        <p:spPr>
          <a:xfrm>
            <a:off x="11104962" y="5721466"/>
            <a:ext cx="962024" cy="964832"/>
          </a:xfrm>
          <a:prstGeom prst="rect">
            <a:avLst/>
          </a:prstGeom>
        </p:spPr>
      </p:pic>
      <p:sp>
        <p:nvSpPr>
          <p:cNvPr id="6" name="Rectangle 5">
            <a:extLst>
              <a:ext uri="{FF2B5EF4-FFF2-40B4-BE49-F238E27FC236}">
                <a16:creationId xmlns:a16="http://schemas.microsoft.com/office/drawing/2014/main" id="{E8A1098B-2FB2-40FE-B4F1-1038347475E1}"/>
              </a:ext>
            </a:extLst>
          </p:cNvPr>
          <p:cNvSpPr/>
          <p:nvPr/>
        </p:nvSpPr>
        <p:spPr>
          <a:xfrm>
            <a:off x="4807539" y="5707976"/>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2" name="Title 1">
            <a:extLst>
              <a:ext uri="{FF2B5EF4-FFF2-40B4-BE49-F238E27FC236}">
                <a16:creationId xmlns:a16="http://schemas.microsoft.com/office/drawing/2014/main" id="{3F3DBDA4-815F-4875-A3AB-93D266B99045}"/>
              </a:ext>
            </a:extLst>
          </p:cNvPr>
          <p:cNvSpPr>
            <a:spLocks noGrp="1"/>
          </p:cNvSpPr>
          <p:nvPr>
            <p:ph type="ctrTitle"/>
          </p:nvPr>
        </p:nvSpPr>
        <p:spPr/>
        <p:txBody>
          <a:bodyPr/>
          <a:lstStyle/>
          <a:p>
            <a:r>
              <a:rPr lang="en-US" b="1" dirty="0">
                <a:solidFill>
                  <a:srgbClr val="C00000"/>
                </a:solidFill>
              </a:rPr>
              <a:t>RISK FACTORS</a:t>
            </a:r>
            <a:endParaRPr lang="en-MY" b="1" dirty="0">
              <a:solidFill>
                <a:srgbClr val="C00000"/>
              </a:solidFill>
            </a:endParaRPr>
          </a:p>
        </p:txBody>
      </p:sp>
      <p:sp>
        <p:nvSpPr>
          <p:cNvPr id="4" name="Slide Number Placeholder 3">
            <a:extLst>
              <a:ext uri="{FF2B5EF4-FFF2-40B4-BE49-F238E27FC236}">
                <a16:creationId xmlns:a16="http://schemas.microsoft.com/office/drawing/2014/main" id="{27063BF1-A8E4-44D6-83C2-84B7772F3407}"/>
              </a:ext>
            </a:extLst>
          </p:cNvPr>
          <p:cNvSpPr>
            <a:spLocks noGrp="1"/>
          </p:cNvSpPr>
          <p:nvPr>
            <p:ph type="sldNum" sz="quarter" idx="12"/>
          </p:nvPr>
        </p:nvSpPr>
        <p:spPr/>
        <p:txBody>
          <a:bodyPr/>
          <a:lstStyle/>
          <a:p>
            <a:fld id="{71B7BAC7-FE87-40F6-AA24-4F4685D1B022}" type="slidenum">
              <a:rPr lang="en-US" smtClean="0"/>
              <a:t>3</a:t>
            </a:fld>
            <a:endParaRPr lang="en-US"/>
          </a:p>
        </p:txBody>
      </p:sp>
    </p:spTree>
    <p:extLst>
      <p:ext uri="{BB962C8B-B14F-4D97-AF65-F5344CB8AC3E}">
        <p14:creationId xmlns:p14="http://schemas.microsoft.com/office/powerpoint/2010/main" val="3393913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CA9DA25-34C2-49CC-A9E6-3DCDDB8BF535}"/>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a:xfrm>
            <a:off x="1524000" y="614598"/>
            <a:ext cx="9144000" cy="1349114"/>
          </a:xfrm>
        </p:spPr>
        <p:txBody>
          <a:bodyPr>
            <a:normAutofit/>
          </a:bodyPr>
          <a:lstStyle/>
          <a:p>
            <a:r>
              <a:rPr lang="en-MY" b="1" dirty="0">
                <a:solidFill>
                  <a:srgbClr val="CC0066"/>
                </a:solidFill>
              </a:rPr>
              <a:t>RISK FACTORS</a:t>
            </a:r>
          </a:p>
        </p:txBody>
      </p:sp>
      <p:sp>
        <p:nvSpPr>
          <p:cNvPr id="5" name="Subtitle 4">
            <a:extLst>
              <a:ext uri="{FF2B5EF4-FFF2-40B4-BE49-F238E27FC236}">
                <a16:creationId xmlns:a16="http://schemas.microsoft.com/office/drawing/2014/main" id="{B6455D8C-33A0-4C31-8552-3F40E10E14F9}"/>
              </a:ext>
            </a:extLst>
          </p:cNvPr>
          <p:cNvSpPr>
            <a:spLocks noGrp="1"/>
          </p:cNvSpPr>
          <p:nvPr>
            <p:ph type="subTitle" idx="1"/>
          </p:nvPr>
        </p:nvSpPr>
        <p:spPr>
          <a:xfrm>
            <a:off x="1043709" y="2467559"/>
            <a:ext cx="10071331" cy="2790241"/>
          </a:xfrm>
        </p:spPr>
        <p:txBody>
          <a:bodyPr>
            <a:normAutofit/>
          </a:bodyPr>
          <a:lstStyle/>
          <a:p>
            <a:pPr marL="342900" indent="-342900" algn="l">
              <a:buFont typeface="Arial" panose="020B0604020202020204" pitchFamily="34" charset="0"/>
              <a:buChar char="•"/>
            </a:pPr>
            <a:r>
              <a:rPr lang="en-MY" sz="3200" b="1" dirty="0"/>
              <a:t>Non-modifiable</a:t>
            </a:r>
          </a:p>
          <a:p>
            <a:pPr marL="342900" indent="-342900" algn="l">
              <a:buFont typeface="Arial" panose="020B0604020202020204" pitchFamily="34" charset="0"/>
              <a:buChar char="•"/>
            </a:pPr>
            <a:r>
              <a:rPr lang="en-MY" sz="3200" b="1" dirty="0"/>
              <a:t>Modifiable</a:t>
            </a:r>
          </a:p>
        </p:txBody>
      </p:sp>
      <p:sp>
        <p:nvSpPr>
          <p:cNvPr id="2" name="Slide Number Placeholder 1">
            <a:extLst>
              <a:ext uri="{FF2B5EF4-FFF2-40B4-BE49-F238E27FC236}">
                <a16:creationId xmlns:a16="http://schemas.microsoft.com/office/drawing/2014/main" id="{6ECABCB0-184B-4423-AADF-8E4A75C6D53B}"/>
              </a:ext>
            </a:extLst>
          </p:cNvPr>
          <p:cNvSpPr>
            <a:spLocks noGrp="1"/>
          </p:cNvSpPr>
          <p:nvPr>
            <p:ph type="sldNum" sz="quarter" idx="12"/>
          </p:nvPr>
        </p:nvSpPr>
        <p:spPr/>
        <p:txBody>
          <a:bodyPr/>
          <a:lstStyle/>
          <a:p>
            <a:fld id="{71B7BAC7-FE87-40F6-AA24-4F4685D1B022}" type="slidenum">
              <a:rPr lang="en-US" smtClean="0"/>
              <a:t>4</a:t>
            </a:fld>
            <a:endParaRPr lang="en-US"/>
          </a:p>
        </p:txBody>
      </p:sp>
      <p:sp>
        <p:nvSpPr>
          <p:cNvPr id="7" name="Rectangle 6">
            <a:extLst>
              <a:ext uri="{FF2B5EF4-FFF2-40B4-BE49-F238E27FC236}">
                <a16:creationId xmlns:a16="http://schemas.microsoft.com/office/drawing/2014/main" id="{EC79D248-4460-4336-96A8-68EA3E46791A}"/>
              </a:ext>
            </a:extLst>
          </p:cNvPr>
          <p:cNvSpPr/>
          <p:nvPr/>
        </p:nvSpPr>
        <p:spPr>
          <a:xfrm>
            <a:off x="4847856" y="5849092"/>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947836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294557" y="274280"/>
            <a:ext cx="9029700" cy="1325563"/>
          </a:xfrm>
        </p:spPr>
        <p:txBody>
          <a:bodyPr/>
          <a:lstStyle/>
          <a:p>
            <a:pPr algn="ctr"/>
            <a:r>
              <a:rPr lang="en-US" b="1" dirty="0">
                <a:solidFill>
                  <a:srgbClr val="CC0066"/>
                </a:solidFill>
              </a:rPr>
              <a:t>Non-modifiable risk factors</a:t>
            </a:r>
          </a:p>
        </p:txBody>
      </p:sp>
      <p:sp>
        <p:nvSpPr>
          <p:cNvPr id="14" name="Content Placeholder 13"/>
          <p:cNvSpPr>
            <a:spLocks noGrp="1"/>
          </p:cNvSpPr>
          <p:nvPr>
            <p:ph idx="1"/>
          </p:nvPr>
        </p:nvSpPr>
        <p:spPr>
          <a:xfrm>
            <a:off x="1101426" y="1449502"/>
            <a:ext cx="10013616" cy="4554134"/>
          </a:xfrm>
        </p:spPr>
        <p:txBody>
          <a:bodyPr>
            <a:normAutofit fontScale="92500" lnSpcReduction="10000"/>
          </a:bodyPr>
          <a:lstStyle/>
          <a:p>
            <a:pPr marL="0" indent="0">
              <a:buNone/>
            </a:pPr>
            <a:r>
              <a:rPr lang="en-MY" sz="3000" b="1" dirty="0"/>
              <a:t>Age </a:t>
            </a:r>
            <a:endParaRPr lang="en-MY" sz="3000" dirty="0"/>
          </a:p>
          <a:p>
            <a:pPr marL="360363" lvl="1" indent="-184150"/>
            <a:r>
              <a:rPr lang="en-MY" sz="2600" dirty="0"/>
              <a:t>The risk for breast cancer increases from 40 years old in women.</a:t>
            </a:r>
            <a:r>
              <a:rPr lang="en-MY" sz="2600" baseline="30000" dirty="0"/>
              <a:t>4 </a:t>
            </a:r>
          </a:p>
          <a:p>
            <a:pPr marL="0" indent="0">
              <a:buNone/>
            </a:pPr>
            <a:r>
              <a:rPr lang="en-MY" sz="3000" b="1" dirty="0"/>
              <a:t>Gender </a:t>
            </a:r>
            <a:endParaRPr lang="en-MY" sz="3000" dirty="0"/>
          </a:p>
          <a:p>
            <a:pPr marL="360363" lvl="1" indent="-184150"/>
            <a:r>
              <a:rPr lang="en-MY" sz="2600" dirty="0"/>
              <a:t>Female has higher risk of breast cancer compared with male.</a:t>
            </a:r>
            <a:r>
              <a:rPr lang="en-MY" sz="2600" baseline="30000" dirty="0"/>
              <a:t>4 </a:t>
            </a:r>
          </a:p>
          <a:p>
            <a:pPr marL="0" indent="0">
              <a:buNone/>
            </a:pPr>
            <a:r>
              <a:rPr lang="en-MY" sz="3000" b="1" dirty="0"/>
              <a:t>Family history </a:t>
            </a:r>
            <a:endParaRPr lang="en-MY" sz="3000" dirty="0"/>
          </a:p>
          <a:p>
            <a:pPr marL="360363" lvl="1" indent="-184150"/>
            <a:r>
              <a:rPr lang="en-MY" sz="2600" dirty="0"/>
              <a:t>The risk for breast cancer increases in women with family history of breast cancer at young age &amp; being a carrier of pathogenic or likely pathogenic variants in genes e.g. </a:t>
            </a:r>
            <a:r>
              <a:rPr lang="en-MY" sz="2600" dirty="0" err="1"/>
              <a:t>BReast</a:t>
            </a:r>
            <a:r>
              <a:rPr lang="en-MY" sz="2600" dirty="0"/>
              <a:t> </a:t>
            </a:r>
            <a:r>
              <a:rPr lang="en-MY" sz="2600" dirty="0" err="1"/>
              <a:t>CAncer</a:t>
            </a:r>
            <a:r>
              <a:rPr lang="en-MY" sz="2600" dirty="0"/>
              <a:t> gene (BRCA)1, BRCA2, PALB2, ATM &amp; CHEK2.5. </a:t>
            </a:r>
          </a:p>
          <a:p>
            <a:pPr marL="360363" lvl="1" indent="-184150"/>
            <a:r>
              <a:rPr lang="en-MY" sz="2600" dirty="0"/>
              <a:t>Refer to </a:t>
            </a:r>
            <a:r>
              <a:rPr lang="en-MY" sz="2600" b="1" dirty="0"/>
              <a:t>Chapter 8 </a:t>
            </a:r>
            <a:r>
              <a:rPr lang="en-MY" sz="2600" dirty="0"/>
              <a:t>on </a:t>
            </a:r>
            <a:r>
              <a:rPr lang="en-MY" sz="2600" b="1" dirty="0"/>
              <a:t>Familial Breast Cancer</a:t>
            </a:r>
            <a:r>
              <a:rPr lang="en-MY" sz="2600" dirty="0"/>
              <a:t>.</a:t>
            </a:r>
          </a:p>
          <a:p>
            <a:pPr lvl="1"/>
            <a:endParaRPr lang="en-MY" sz="2000" dirty="0"/>
          </a:p>
          <a:p>
            <a:pPr marL="0" indent="0">
              <a:buNone/>
            </a:pPr>
            <a:r>
              <a:rPr lang="en-US" sz="1500" dirty="0"/>
              <a:t>4. Ministry of Health Malaysia. Management of Breast Cancer (Second Edition). Putrajaya: </a:t>
            </a:r>
            <a:r>
              <a:rPr lang="en-US" sz="1500" dirty="0" err="1"/>
              <a:t>MoH</a:t>
            </a:r>
            <a:r>
              <a:rPr lang="en-US" sz="1500" dirty="0"/>
              <a:t>; 2010</a:t>
            </a:r>
            <a:endParaRPr lang="en-MY" sz="1500" dirty="0"/>
          </a:p>
          <a:p>
            <a:pPr lvl="0"/>
            <a:endParaRPr lang="en-US" sz="3600" dirty="0">
              <a:latin typeface="+mj-lt"/>
              <a:ea typeface="Cambria" panose="02040503050406030204" pitchFamily="18" charset="0"/>
            </a:endParaRPr>
          </a:p>
          <a:p>
            <a:pPr marL="0" lvl="0" indent="0">
              <a:buNone/>
            </a:pPr>
            <a:endParaRPr lang="en-US" sz="1200" dirty="0">
              <a:latin typeface="+mj-lt"/>
            </a:endParaRPr>
          </a:p>
          <a:p>
            <a:pPr lvl="0">
              <a:buFont typeface="Wingdings" panose="05000000000000000000" pitchFamily="2" charset="2"/>
              <a:buChar char="§"/>
            </a:pPr>
            <a:endParaRPr lang="en-US" dirty="0"/>
          </a:p>
        </p:txBody>
      </p:sp>
      <p:pic>
        <p:nvPicPr>
          <p:cNvPr id="8" name="Picture 7">
            <a:extLst>
              <a:ext uri="{FF2B5EF4-FFF2-40B4-BE49-F238E27FC236}">
                <a16:creationId xmlns:a16="http://schemas.microsoft.com/office/drawing/2014/main" id="{ECB324EC-2B34-4266-865A-6E84EDD1A065}"/>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2" name="Slide Number Placeholder 1">
            <a:extLst>
              <a:ext uri="{FF2B5EF4-FFF2-40B4-BE49-F238E27FC236}">
                <a16:creationId xmlns:a16="http://schemas.microsoft.com/office/drawing/2014/main" id="{AB78FA09-9B53-4EDC-8ED0-8CB2803A6981}"/>
              </a:ext>
            </a:extLst>
          </p:cNvPr>
          <p:cNvSpPr>
            <a:spLocks noGrp="1"/>
          </p:cNvSpPr>
          <p:nvPr>
            <p:ph type="sldNum" sz="quarter" idx="12"/>
          </p:nvPr>
        </p:nvSpPr>
        <p:spPr/>
        <p:txBody>
          <a:bodyPr/>
          <a:lstStyle/>
          <a:p>
            <a:fld id="{71B7BAC7-FE87-40F6-AA24-4F4685D1B022}" type="slidenum">
              <a:rPr lang="en-US" smtClean="0"/>
              <a:t>5</a:t>
            </a:fld>
            <a:endParaRPr lang="en-US"/>
          </a:p>
        </p:txBody>
      </p:sp>
      <p:sp>
        <p:nvSpPr>
          <p:cNvPr id="9" name="Rectangle 8">
            <a:extLst>
              <a:ext uri="{FF2B5EF4-FFF2-40B4-BE49-F238E27FC236}">
                <a16:creationId xmlns:a16="http://schemas.microsoft.com/office/drawing/2014/main" id="{459A7503-51F9-454E-94A4-74A675ED04C9}"/>
              </a:ext>
            </a:extLst>
          </p:cNvPr>
          <p:cNvSpPr/>
          <p:nvPr/>
        </p:nvSpPr>
        <p:spPr>
          <a:xfrm>
            <a:off x="4797460" y="6121245"/>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03695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988290" y="1663288"/>
            <a:ext cx="10411236" cy="4420587"/>
          </a:xfrm>
        </p:spPr>
        <p:txBody>
          <a:bodyPr>
            <a:normAutofit lnSpcReduction="10000"/>
          </a:bodyPr>
          <a:lstStyle/>
          <a:p>
            <a:pPr marL="0" indent="0">
              <a:buNone/>
            </a:pPr>
            <a:r>
              <a:rPr lang="en-MY" sz="3200" b="1" dirty="0"/>
              <a:t>Reproductive factors </a:t>
            </a:r>
          </a:p>
          <a:p>
            <a:pPr marL="360363" lvl="1" indent="-184150"/>
            <a:r>
              <a:rPr lang="en-MY" sz="2800" b="1" dirty="0"/>
              <a:t>Early menarche </a:t>
            </a:r>
            <a:r>
              <a:rPr lang="en-MY" sz="2800" dirty="0"/>
              <a:t>&amp; </a:t>
            </a:r>
            <a:r>
              <a:rPr lang="en-MY" sz="2800" b="1" dirty="0"/>
              <a:t>late menopause </a:t>
            </a:r>
            <a:r>
              <a:rPr lang="en-MY" sz="2800" dirty="0"/>
              <a:t>are risk factors for breast cancer.</a:t>
            </a:r>
            <a:r>
              <a:rPr lang="en-MY" sz="2800" baseline="30000" dirty="0"/>
              <a:t>6 </a:t>
            </a:r>
          </a:p>
          <a:p>
            <a:pPr marL="720725" lvl="2" indent="-360363">
              <a:buFont typeface="Wingdings" pitchFamily="2" charset="2"/>
              <a:buChar char="v"/>
            </a:pPr>
            <a:r>
              <a:rPr lang="en-MY" sz="2400" dirty="0"/>
              <a:t>Young age at menarche (≤12 years old) increases risk of luminal tumour (OR=1.39, 95%CI 1.23 to 1.57).</a:t>
            </a:r>
          </a:p>
          <a:p>
            <a:pPr marL="720725" lvl="2" indent="-360363">
              <a:buFont typeface="Wingdings" pitchFamily="2" charset="2"/>
              <a:buChar char="v"/>
            </a:pPr>
            <a:r>
              <a:rPr lang="en-MY" sz="2400" dirty="0"/>
              <a:t>Late menopause (≥50 years old) increases risk of luminal tumour (OR=1.15, 95% CI 1.0 to 1.32) &amp; Estrogen Receptor Negative (ER-) /Progesterone Receptor Negative (PR-) tumour (OR=1.19, 95% CI 1.00 to 1.43). </a:t>
            </a:r>
          </a:p>
          <a:p>
            <a:pPr marL="360362" lvl="2" indent="0">
              <a:buNone/>
            </a:pPr>
            <a:r>
              <a:rPr lang="en-MY" sz="2400" dirty="0"/>
              <a:t>     Refer to </a:t>
            </a:r>
            <a:r>
              <a:rPr lang="en-MY" sz="2400" b="1" dirty="0"/>
              <a:t>Table 2 </a:t>
            </a:r>
            <a:r>
              <a:rPr lang="en-MY" sz="2400" dirty="0"/>
              <a:t>in CPG</a:t>
            </a:r>
            <a:r>
              <a:rPr lang="en-MY" sz="2400" b="1" dirty="0"/>
              <a:t>.</a:t>
            </a:r>
            <a:endParaRPr lang="en-MY" sz="2400" dirty="0"/>
          </a:p>
          <a:p>
            <a:pPr marL="457200" lvl="1" indent="0">
              <a:buNone/>
            </a:pPr>
            <a:endParaRPr lang="en-MY" sz="2000" dirty="0"/>
          </a:p>
          <a:p>
            <a:pPr marL="0" lvl="0" indent="0">
              <a:buNone/>
            </a:pPr>
            <a:r>
              <a:rPr lang="en-US" sz="1400" dirty="0"/>
              <a:t>6.</a:t>
            </a:r>
            <a:r>
              <a:rPr lang="en-US" sz="1400" baseline="30000" dirty="0"/>
              <a:t> </a:t>
            </a:r>
            <a:r>
              <a:rPr lang="en-US" sz="1400" dirty="0"/>
              <a:t>Li H, et al. BMI, reproductive factors, and breast cancer molecular subtypes: A case-control study and meta-analysis. J Epidemiol. </a:t>
            </a:r>
          </a:p>
          <a:p>
            <a:pPr marL="0" lvl="0" indent="0">
              <a:buNone/>
            </a:pPr>
            <a:r>
              <a:rPr lang="en-US" sz="1400" dirty="0"/>
              <a:t>    2017;27(4):143-51</a:t>
            </a:r>
            <a:endParaRPr lang="en-US" sz="1400" dirty="0">
              <a:latin typeface="+mj-lt"/>
              <a:ea typeface="Cambria" panose="02040503050406030204" pitchFamily="18" charset="0"/>
            </a:endParaRPr>
          </a:p>
          <a:p>
            <a:pPr marL="0" lvl="0" indent="0">
              <a:buNone/>
            </a:pPr>
            <a:endParaRPr lang="en-US" sz="1200" dirty="0">
              <a:latin typeface="+mj-lt"/>
            </a:endParaRPr>
          </a:p>
          <a:p>
            <a:pPr lvl="0">
              <a:buFont typeface="Wingdings" panose="05000000000000000000" pitchFamily="2" charset="2"/>
              <a:buChar char="§"/>
            </a:pPr>
            <a:endParaRPr lang="en-US" dirty="0"/>
          </a:p>
        </p:txBody>
      </p:sp>
      <p:pic>
        <p:nvPicPr>
          <p:cNvPr id="8" name="Picture 7">
            <a:extLst>
              <a:ext uri="{FF2B5EF4-FFF2-40B4-BE49-F238E27FC236}">
                <a16:creationId xmlns:a16="http://schemas.microsoft.com/office/drawing/2014/main" id="{8336A995-A978-42AD-B512-0E246C6DAD0C}"/>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2" name="Slide Number Placeholder 1">
            <a:extLst>
              <a:ext uri="{FF2B5EF4-FFF2-40B4-BE49-F238E27FC236}">
                <a16:creationId xmlns:a16="http://schemas.microsoft.com/office/drawing/2014/main" id="{AB78FA09-9B53-4EDC-8ED0-8CB2803A6981}"/>
              </a:ext>
            </a:extLst>
          </p:cNvPr>
          <p:cNvSpPr>
            <a:spLocks noGrp="1"/>
          </p:cNvSpPr>
          <p:nvPr>
            <p:ph type="sldNum" sz="quarter" idx="12"/>
          </p:nvPr>
        </p:nvSpPr>
        <p:spPr/>
        <p:txBody>
          <a:bodyPr/>
          <a:lstStyle/>
          <a:p>
            <a:fld id="{71B7BAC7-FE87-40F6-AA24-4F4685D1B022}" type="slidenum">
              <a:rPr lang="en-US" smtClean="0"/>
              <a:t>6</a:t>
            </a:fld>
            <a:endParaRPr lang="en-US"/>
          </a:p>
        </p:txBody>
      </p:sp>
      <p:sp>
        <p:nvSpPr>
          <p:cNvPr id="9" name="Rectangle 8">
            <a:extLst>
              <a:ext uri="{FF2B5EF4-FFF2-40B4-BE49-F238E27FC236}">
                <a16:creationId xmlns:a16="http://schemas.microsoft.com/office/drawing/2014/main" id="{AA2609A9-DAFA-413F-A306-C3FC8580E864}"/>
              </a:ext>
            </a:extLst>
          </p:cNvPr>
          <p:cNvSpPr/>
          <p:nvPr/>
        </p:nvSpPr>
        <p:spPr>
          <a:xfrm>
            <a:off x="4807539" y="6111165"/>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1" name="Title 12">
            <a:extLst>
              <a:ext uri="{FF2B5EF4-FFF2-40B4-BE49-F238E27FC236}">
                <a16:creationId xmlns:a16="http://schemas.microsoft.com/office/drawing/2014/main" id="{C08B21FA-89FC-4898-99D9-1B60C6A6711D}"/>
              </a:ext>
            </a:extLst>
          </p:cNvPr>
          <p:cNvSpPr>
            <a:spLocks noGrp="1"/>
          </p:cNvSpPr>
          <p:nvPr>
            <p:ph type="title"/>
          </p:nvPr>
        </p:nvSpPr>
        <p:spPr>
          <a:xfrm>
            <a:off x="2294557" y="274280"/>
            <a:ext cx="9029700" cy="1325563"/>
          </a:xfrm>
        </p:spPr>
        <p:txBody>
          <a:bodyPr/>
          <a:lstStyle/>
          <a:p>
            <a:pPr algn="ctr"/>
            <a:r>
              <a:rPr lang="en-US" b="1" dirty="0">
                <a:solidFill>
                  <a:srgbClr val="CC0066"/>
                </a:solidFill>
              </a:rPr>
              <a:t>Non-modifiable risk factors</a:t>
            </a:r>
            <a:r>
              <a:rPr lang="en-US" sz="2000" b="1" dirty="0">
                <a:solidFill>
                  <a:srgbClr val="CC0066"/>
                </a:solidFill>
              </a:rPr>
              <a:t>-2</a:t>
            </a:r>
          </a:p>
        </p:txBody>
      </p:sp>
    </p:spTree>
    <p:extLst>
      <p:ext uri="{BB962C8B-B14F-4D97-AF65-F5344CB8AC3E}">
        <p14:creationId xmlns:p14="http://schemas.microsoft.com/office/powerpoint/2010/main" val="349305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2A56559-E7C1-4AA0-A4E3-6873298F65D3}"/>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4" name="Content Placeholder 13"/>
          <p:cNvSpPr>
            <a:spLocks noGrp="1"/>
          </p:cNvSpPr>
          <p:nvPr>
            <p:ph idx="1"/>
          </p:nvPr>
        </p:nvSpPr>
        <p:spPr>
          <a:xfrm>
            <a:off x="1016000" y="1663288"/>
            <a:ext cx="10099041" cy="4420587"/>
          </a:xfrm>
        </p:spPr>
        <p:txBody>
          <a:bodyPr>
            <a:normAutofit/>
          </a:bodyPr>
          <a:lstStyle/>
          <a:p>
            <a:pPr marL="0" indent="0">
              <a:buNone/>
            </a:pPr>
            <a:r>
              <a:rPr lang="en-MY" b="1" dirty="0"/>
              <a:t>History of neoplastic disease of the breast </a:t>
            </a:r>
          </a:p>
          <a:p>
            <a:pPr marL="360363" lvl="1" indent="-184150"/>
            <a:r>
              <a:rPr lang="en-MY" dirty="0"/>
              <a:t>Patients with previous history of breast cancer has elevated risk of  developing new primary breast cancer.</a:t>
            </a:r>
            <a:r>
              <a:rPr lang="en-MY" baseline="30000" dirty="0"/>
              <a:t>4 </a:t>
            </a:r>
          </a:p>
          <a:p>
            <a:pPr marL="360363" lvl="1" indent="-184150"/>
            <a:r>
              <a:rPr lang="en-MY" dirty="0"/>
              <a:t>Patients with breast carcinoma in situ are at high risk to develop invasive breast carcinoma.</a:t>
            </a:r>
            <a:r>
              <a:rPr lang="en-MY" baseline="30000" dirty="0"/>
              <a:t>4 </a:t>
            </a:r>
          </a:p>
          <a:p>
            <a:pPr marL="360363" lvl="1" indent="-184150"/>
            <a:r>
              <a:rPr lang="en-MY" dirty="0"/>
              <a:t>Patients with atypical ductal hyperplasia &amp; lobular hyperplasia (atypical lobular hyperplasia &amp; lobular carcinoma in-situ) have clinically significant increased risk of developing breast cancer.</a:t>
            </a:r>
            <a:r>
              <a:rPr lang="en-MY" baseline="30000" dirty="0"/>
              <a:t>7</a:t>
            </a:r>
          </a:p>
          <a:p>
            <a:pPr marL="534988" lvl="1" indent="-358775">
              <a:buFont typeface="Wingdings" panose="05000000000000000000" pitchFamily="2" charset="2"/>
              <a:buChar char="v"/>
            </a:pPr>
            <a:endParaRPr lang="en-MY" sz="2000" dirty="0"/>
          </a:p>
          <a:p>
            <a:pPr marL="534988" lvl="1" indent="-358775">
              <a:buFont typeface="Wingdings" panose="05000000000000000000" pitchFamily="2" charset="2"/>
              <a:buChar char="v"/>
            </a:pPr>
            <a:endParaRPr lang="en-MY" sz="2000" dirty="0"/>
          </a:p>
          <a:p>
            <a:pPr marL="0" lvl="1" indent="0">
              <a:buNone/>
            </a:pPr>
            <a:r>
              <a:rPr lang="en-MY" sz="1400" dirty="0"/>
              <a:t>7. </a:t>
            </a:r>
            <a:r>
              <a:rPr lang="en-US" sz="1400" dirty="0"/>
              <a:t>World Health Organization. WHO Classification of </a:t>
            </a:r>
            <a:r>
              <a:rPr lang="en-US" sz="1400" dirty="0" err="1"/>
              <a:t>Tumours</a:t>
            </a:r>
            <a:r>
              <a:rPr lang="en-US" sz="1400" dirty="0"/>
              <a:t> of the Breast. Lyon: IARC; 2012</a:t>
            </a:r>
            <a:endParaRPr lang="en-MY" sz="1400" dirty="0"/>
          </a:p>
          <a:p>
            <a:pPr marL="457200" lvl="1" indent="0">
              <a:buNone/>
            </a:pPr>
            <a:endParaRPr lang="en-MY" sz="3200" dirty="0"/>
          </a:p>
          <a:p>
            <a:pPr lvl="0"/>
            <a:endParaRPr lang="en-US" sz="3600" dirty="0">
              <a:latin typeface="+mj-lt"/>
              <a:ea typeface="Cambria" panose="02040503050406030204" pitchFamily="18" charset="0"/>
            </a:endParaRPr>
          </a:p>
          <a:p>
            <a:pPr marL="0" lvl="0" indent="0">
              <a:buNone/>
            </a:pPr>
            <a:endParaRPr lang="en-US" sz="1200" dirty="0">
              <a:latin typeface="+mj-lt"/>
            </a:endParaRPr>
          </a:p>
          <a:p>
            <a:pPr lvl="0">
              <a:buFont typeface="Wingdings" panose="05000000000000000000" pitchFamily="2" charset="2"/>
              <a:buChar char="§"/>
            </a:pPr>
            <a:endParaRPr lang="en-US" dirty="0"/>
          </a:p>
        </p:txBody>
      </p:sp>
      <p:sp>
        <p:nvSpPr>
          <p:cNvPr id="2" name="Slide Number Placeholder 1">
            <a:extLst>
              <a:ext uri="{FF2B5EF4-FFF2-40B4-BE49-F238E27FC236}">
                <a16:creationId xmlns:a16="http://schemas.microsoft.com/office/drawing/2014/main" id="{AB78FA09-9B53-4EDC-8ED0-8CB2803A6981}"/>
              </a:ext>
            </a:extLst>
          </p:cNvPr>
          <p:cNvSpPr>
            <a:spLocks noGrp="1"/>
          </p:cNvSpPr>
          <p:nvPr>
            <p:ph type="sldNum" sz="quarter" idx="12"/>
          </p:nvPr>
        </p:nvSpPr>
        <p:spPr/>
        <p:txBody>
          <a:bodyPr/>
          <a:lstStyle/>
          <a:p>
            <a:fld id="{71B7BAC7-FE87-40F6-AA24-4F4685D1B022}" type="slidenum">
              <a:rPr lang="en-US" smtClean="0"/>
              <a:t>7</a:t>
            </a:fld>
            <a:endParaRPr lang="en-US" dirty="0"/>
          </a:p>
        </p:txBody>
      </p:sp>
      <p:sp>
        <p:nvSpPr>
          <p:cNvPr id="9" name="Title 12">
            <a:extLst>
              <a:ext uri="{FF2B5EF4-FFF2-40B4-BE49-F238E27FC236}">
                <a16:creationId xmlns:a16="http://schemas.microsoft.com/office/drawing/2014/main" id="{D6BBC7D8-984E-4FB7-8344-2A9ED7E3472E}"/>
              </a:ext>
            </a:extLst>
          </p:cNvPr>
          <p:cNvSpPr>
            <a:spLocks noGrp="1"/>
          </p:cNvSpPr>
          <p:nvPr>
            <p:ph type="title"/>
          </p:nvPr>
        </p:nvSpPr>
        <p:spPr>
          <a:xfrm>
            <a:off x="2294557" y="274280"/>
            <a:ext cx="9029700" cy="1325563"/>
          </a:xfrm>
        </p:spPr>
        <p:txBody>
          <a:bodyPr/>
          <a:lstStyle/>
          <a:p>
            <a:pPr algn="ctr"/>
            <a:r>
              <a:rPr lang="en-US" b="1" dirty="0">
                <a:solidFill>
                  <a:srgbClr val="CC0066"/>
                </a:solidFill>
              </a:rPr>
              <a:t>Non-modifiable risk factors</a:t>
            </a:r>
            <a:r>
              <a:rPr lang="en-US" sz="2000" b="1" dirty="0">
                <a:solidFill>
                  <a:srgbClr val="CC0066"/>
                </a:solidFill>
              </a:rPr>
              <a:t>-3</a:t>
            </a:r>
          </a:p>
        </p:txBody>
      </p:sp>
      <p:sp>
        <p:nvSpPr>
          <p:cNvPr id="11" name="Rectangle 10">
            <a:extLst>
              <a:ext uri="{FF2B5EF4-FFF2-40B4-BE49-F238E27FC236}">
                <a16:creationId xmlns:a16="http://schemas.microsoft.com/office/drawing/2014/main" id="{525D5ABD-7056-44AA-97AB-5E80BFC4D2DD}"/>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895803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D3055AF-4C99-4CD8-97F4-D2757B3E6ED7}"/>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4" name="Content Placeholder 13"/>
          <p:cNvSpPr>
            <a:spLocks noGrp="1"/>
          </p:cNvSpPr>
          <p:nvPr>
            <p:ph idx="1"/>
          </p:nvPr>
        </p:nvSpPr>
        <p:spPr>
          <a:xfrm>
            <a:off x="1062182" y="1654820"/>
            <a:ext cx="10052859" cy="4632248"/>
          </a:xfrm>
        </p:spPr>
        <p:txBody>
          <a:bodyPr>
            <a:normAutofit/>
          </a:bodyPr>
          <a:lstStyle/>
          <a:p>
            <a:pPr marL="0" indent="0">
              <a:buNone/>
            </a:pPr>
            <a:r>
              <a:rPr lang="en-MY" b="1" dirty="0"/>
              <a:t>Breast density </a:t>
            </a:r>
          </a:p>
          <a:p>
            <a:pPr marL="360363" lvl="1" indent="-184150">
              <a:tabLst>
                <a:tab pos="360363" algn="l"/>
              </a:tabLst>
            </a:pPr>
            <a:r>
              <a:rPr lang="en-MY" dirty="0"/>
              <a:t>The risk of breast cancer increases 2 times in scattered fibroglandular density [Breast Imaging Reporting and Data System (BI- S®) b] &amp; 4 times in an extremely dense breast (BI-RADS® d).</a:t>
            </a:r>
            <a:r>
              <a:rPr lang="en-MY" baseline="30000" dirty="0"/>
              <a:t>4 </a:t>
            </a:r>
          </a:p>
          <a:p>
            <a:pPr marL="360363" lvl="1" indent="-184150">
              <a:tabLst>
                <a:tab pos="360363" algn="l"/>
              </a:tabLst>
            </a:pPr>
            <a:r>
              <a:rPr lang="en-MY" dirty="0"/>
              <a:t>Absolute non-dense area (BI-RADS® a) reduces the risk of breast cancer in pre-menopausal (OR=0.82, 95% CI 0.71 to 0.94) &amp; post-menopausal (OR=0.85, 95% CI 0.75 to 0.96) women.</a:t>
            </a:r>
            <a:r>
              <a:rPr lang="en-MY" baseline="30000" dirty="0"/>
              <a:t>8</a:t>
            </a:r>
          </a:p>
          <a:p>
            <a:pPr marL="720725" lvl="1" indent="-360363">
              <a:buFont typeface="Wingdings" panose="05000000000000000000" pitchFamily="2" charset="2"/>
              <a:buChar char="ü"/>
            </a:pPr>
            <a:r>
              <a:rPr lang="en-MY" sz="2000" dirty="0"/>
              <a:t>Refer to </a:t>
            </a:r>
            <a:r>
              <a:rPr lang="en-MY" sz="2000" b="1" dirty="0"/>
              <a:t>Appendix 3 </a:t>
            </a:r>
            <a:r>
              <a:rPr lang="en-MY" sz="2000" dirty="0"/>
              <a:t>on Recommended Reporting System (Breast Composition Illustrations) in CPG. </a:t>
            </a:r>
          </a:p>
          <a:p>
            <a:pPr marL="457200" lvl="1" indent="0">
              <a:buNone/>
            </a:pPr>
            <a:endParaRPr lang="en-MY" sz="2000" dirty="0"/>
          </a:p>
          <a:p>
            <a:pPr marL="176213" lvl="1" indent="-176213">
              <a:buNone/>
            </a:pPr>
            <a:r>
              <a:rPr lang="en-MY" sz="1400" dirty="0"/>
              <a:t>8. </a:t>
            </a:r>
            <a:r>
              <a:rPr lang="en-MY" sz="1400" dirty="0" err="1"/>
              <a:t>Pettersson</a:t>
            </a:r>
            <a:r>
              <a:rPr lang="en-MY" sz="1400" dirty="0"/>
              <a:t> A, et al. Mammographic density phenotypes and risk of breast cancer: a meta-analysis. J Natl Cancer Inst. 2014;106(5):</a:t>
            </a:r>
            <a:r>
              <a:rPr lang="en-MY" sz="1400" dirty="0" err="1"/>
              <a:t>pii</a:t>
            </a:r>
            <a:r>
              <a:rPr lang="en-MY" sz="1400" dirty="0"/>
              <a:t>:</a:t>
            </a:r>
          </a:p>
          <a:p>
            <a:pPr marL="176213" lvl="1" indent="-176213">
              <a:buNone/>
            </a:pPr>
            <a:r>
              <a:rPr lang="en-MY" sz="1400" dirty="0"/>
              <a:t>    dju078</a:t>
            </a:r>
          </a:p>
          <a:p>
            <a:pPr marL="457200" lvl="1" indent="0">
              <a:buNone/>
            </a:pPr>
            <a:endParaRPr lang="en-MY" sz="3200" dirty="0"/>
          </a:p>
          <a:p>
            <a:pPr lvl="0"/>
            <a:endParaRPr lang="en-US" sz="3600" dirty="0">
              <a:latin typeface="+mj-lt"/>
              <a:ea typeface="Cambria" panose="02040503050406030204" pitchFamily="18" charset="0"/>
            </a:endParaRPr>
          </a:p>
          <a:p>
            <a:pPr marL="0" lvl="0" indent="0">
              <a:buNone/>
            </a:pPr>
            <a:endParaRPr lang="en-US" sz="1200" dirty="0">
              <a:latin typeface="+mj-lt"/>
            </a:endParaRPr>
          </a:p>
          <a:p>
            <a:pPr lvl="0">
              <a:buFont typeface="Wingdings" panose="05000000000000000000" pitchFamily="2" charset="2"/>
              <a:buChar char="§"/>
            </a:pPr>
            <a:endParaRPr lang="en-US" dirty="0"/>
          </a:p>
        </p:txBody>
      </p:sp>
      <p:sp>
        <p:nvSpPr>
          <p:cNvPr id="2" name="Slide Number Placeholder 1">
            <a:extLst>
              <a:ext uri="{FF2B5EF4-FFF2-40B4-BE49-F238E27FC236}">
                <a16:creationId xmlns:a16="http://schemas.microsoft.com/office/drawing/2014/main" id="{AB78FA09-9B53-4EDC-8ED0-8CB2803A6981}"/>
              </a:ext>
            </a:extLst>
          </p:cNvPr>
          <p:cNvSpPr>
            <a:spLocks noGrp="1"/>
          </p:cNvSpPr>
          <p:nvPr>
            <p:ph type="sldNum" sz="quarter" idx="12"/>
          </p:nvPr>
        </p:nvSpPr>
        <p:spPr/>
        <p:txBody>
          <a:bodyPr/>
          <a:lstStyle/>
          <a:p>
            <a:fld id="{71B7BAC7-FE87-40F6-AA24-4F4685D1B022}" type="slidenum">
              <a:rPr lang="en-US" smtClean="0"/>
              <a:t>8</a:t>
            </a:fld>
            <a:endParaRPr lang="en-US"/>
          </a:p>
        </p:txBody>
      </p:sp>
      <p:sp>
        <p:nvSpPr>
          <p:cNvPr id="9" name="Title 12">
            <a:extLst>
              <a:ext uri="{FF2B5EF4-FFF2-40B4-BE49-F238E27FC236}">
                <a16:creationId xmlns:a16="http://schemas.microsoft.com/office/drawing/2014/main" id="{3B11F672-08D6-4525-90DB-8BCE64BCC36F}"/>
              </a:ext>
            </a:extLst>
          </p:cNvPr>
          <p:cNvSpPr>
            <a:spLocks noGrp="1"/>
          </p:cNvSpPr>
          <p:nvPr>
            <p:ph type="title"/>
          </p:nvPr>
        </p:nvSpPr>
        <p:spPr>
          <a:xfrm>
            <a:off x="2294557" y="274280"/>
            <a:ext cx="9029700" cy="1325563"/>
          </a:xfrm>
        </p:spPr>
        <p:txBody>
          <a:bodyPr/>
          <a:lstStyle/>
          <a:p>
            <a:pPr algn="ctr"/>
            <a:r>
              <a:rPr lang="en-US" b="1" dirty="0">
                <a:solidFill>
                  <a:srgbClr val="CC0066"/>
                </a:solidFill>
              </a:rPr>
              <a:t>Non-modifiable risk factors</a:t>
            </a:r>
            <a:r>
              <a:rPr lang="en-US" sz="2000" b="1" dirty="0">
                <a:solidFill>
                  <a:srgbClr val="CC0066"/>
                </a:solidFill>
              </a:rPr>
              <a:t>-4</a:t>
            </a:r>
          </a:p>
        </p:txBody>
      </p:sp>
      <p:sp>
        <p:nvSpPr>
          <p:cNvPr id="11" name="Rectangle 10">
            <a:extLst>
              <a:ext uri="{FF2B5EF4-FFF2-40B4-BE49-F238E27FC236}">
                <a16:creationId xmlns:a16="http://schemas.microsoft.com/office/drawing/2014/main" id="{2FBBB2D5-6363-4C99-BBDB-9CEAA867F6D2}"/>
              </a:ext>
            </a:extLst>
          </p:cNvPr>
          <p:cNvSpPr/>
          <p:nvPr/>
        </p:nvSpPr>
        <p:spPr>
          <a:xfrm>
            <a:off x="4807539" y="5980129"/>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693956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7A1BD32-1783-4D3E-85A0-670C0850454C}"/>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9" name="Rectangle 8">
            <a:extLst>
              <a:ext uri="{FF2B5EF4-FFF2-40B4-BE49-F238E27FC236}">
                <a16:creationId xmlns:a16="http://schemas.microsoft.com/office/drawing/2014/main" id="{37904F04-2B0B-4AAD-A9D5-0D6BA60F3DC8}"/>
              </a:ext>
            </a:extLst>
          </p:cNvPr>
          <p:cNvSpPr/>
          <p:nvPr/>
        </p:nvSpPr>
        <p:spPr>
          <a:xfrm>
            <a:off x="4807539" y="5879332"/>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3" name="Title 12"/>
          <p:cNvSpPr>
            <a:spLocks noGrp="1"/>
          </p:cNvSpPr>
          <p:nvPr>
            <p:ph type="title"/>
          </p:nvPr>
        </p:nvSpPr>
        <p:spPr>
          <a:xfrm>
            <a:off x="1943100" y="265777"/>
            <a:ext cx="9029700" cy="1019971"/>
          </a:xfrm>
        </p:spPr>
        <p:txBody>
          <a:bodyPr/>
          <a:lstStyle/>
          <a:p>
            <a:pPr algn="ctr"/>
            <a:r>
              <a:rPr lang="en-US" b="1" dirty="0">
                <a:solidFill>
                  <a:srgbClr val="CC0066"/>
                </a:solidFill>
              </a:rPr>
              <a:t>Modifiable risk factors</a:t>
            </a:r>
          </a:p>
        </p:txBody>
      </p:sp>
      <p:sp>
        <p:nvSpPr>
          <p:cNvPr id="14" name="Content Placeholder 13"/>
          <p:cNvSpPr>
            <a:spLocks noGrp="1"/>
          </p:cNvSpPr>
          <p:nvPr>
            <p:ph idx="1"/>
          </p:nvPr>
        </p:nvSpPr>
        <p:spPr>
          <a:xfrm>
            <a:off x="1043709" y="1506012"/>
            <a:ext cx="10071332" cy="4442206"/>
          </a:xfrm>
        </p:spPr>
        <p:txBody>
          <a:bodyPr>
            <a:normAutofit fontScale="70000" lnSpcReduction="20000"/>
          </a:bodyPr>
          <a:lstStyle/>
          <a:p>
            <a:pPr marL="0" indent="0">
              <a:buNone/>
            </a:pPr>
            <a:r>
              <a:rPr lang="en-MY" sz="4600" b="1" dirty="0"/>
              <a:t>Reproductive factors </a:t>
            </a:r>
          </a:p>
          <a:p>
            <a:pPr marL="360363" indent="-184150"/>
            <a:r>
              <a:rPr lang="en-MY" sz="4000" dirty="0"/>
              <a:t>Nulliparity &amp; lack of breastfeeding are risk factors for breast cancer:</a:t>
            </a:r>
            <a:r>
              <a:rPr lang="en-MY" sz="4000" baseline="30000" dirty="0"/>
              <a:t>6</a:t>
            </a:r>
          </a:p>
          <a:p>
            <a:pPr lvl="1" indent="-325438">
              <a:buFont typeface="Wingdings" panose="05000000000000000000" pitchFamily="2" charset="2"/>
              <a:buChar char="v"/>
            </a:pPr>
            <a:r>
              <a:rPr lang="en-MY" sz="3400" dirty="0"/>
              <a:t>Nulliparity increases risk of luminal tumour (OR=1.26, 95% CI 1.11 to 1.44).</a:t>
            </a:r>
          </a:p>
          <a:p>
            <a:pPr lvl="1" indent="-325438">
              <a:buFont typeface="Wingdings" panose="05000000000000000000" pitchFamily="2" charset="2"/>
              <a:buChar char="v"/>
            </a:pPr>
            <a:r>
              <a:rPr lang="en-MY" sz="3400" dirty="0"/>
              <a:t>Lack of breastfeeding history increases the risk of all molecular subtypes, OR</a:t>
            </a:r>
            <a:r>
              <a:rPr lang="en-MY" sz="3400" baseline="-25000" dirty="0"/>
              <a:t>luminal</a:t>
            </a:r>
            <a:r>
              <a:rPr lang="en-MY" sz="3400" dirty="0"/>
              <a:t>=1.35 (95% CI 1.05 to 1.74), OR</a:t>
            </a:r>
            <a:r>
              <a:rPr lang="en-MY" sz="3400" baseline="-25000" dirty="0"/>
              <a:t>HER2 enriched</a:t>
            </a:r>
            <a:r>
              <a:rPr lang="en-MY" sz="3400" dirty="0"/>
              <a:t>=1.97 (95% CI 1.39 to 2.80) &amp; OR</a:t>
            </a:r>
            <a:r>
              <a:rPr lang="en-MY" sz="3400" baseline="-25000" dirty="0"/>
              <a:t>triple- negative</a:t>
            </a:r>
            <a:r>
              <a:rPr lang="en-MY" sz="3400" dirty="0"/>
              <a:t>=1.85 (95%CI 1.06 to 3.21).</a:t>
            </a:r>
          </a:p>
          <a:p>
            <a:pPr marL="360363" lvl="1" indent="-184150"/>
            <a:r>
              <a:rPr lang="en-MY" sz="4000" dirty="0"/>
              <a:t>Older age at </a:t>
            </a:r>
            <a:r>
              <a:rPr lang="en-MY" sz="4000"/>
              <a:t>first live </a:t>
            </a:r>
            <a:r>
              <a:rPr lang="en-MY" sz="4000" dirty="0"/>
              <a:t>childbirth increases the risk of breast cancer.</a:t>
            </a:r>
            <a:r>
              <a:rPr lang="en-MY" sz="4000" baseline="30000" dirty="0"/>
              <a:t>26</a:t>
            </a:r>
          </a:p>
          <a:p>
            <a:pPr marL="360363" lvl="1" indent="-184150"/>
            <a:endParaRPr lang="en-MY" sz="2900" dirty="0"/>
          </a:p>
          <a:p>
            <a:pPr marL="360363" lvl="1" indent="-184150"/>
            <a:endParaRPr lang="en-MY" sz="2900" dirty="0"/>
          </a:p>
          <a:p>
            <a:pPr marL="176213" lvl="1" indent="0">
              <a:buNone/>
            </a:pPr>
            <a:r>
              <a:rPr lang="en-MY" sz="2000" dirty="0"/>
              <a:t>26. </a:t>
            </a:r>
            <a:r>
              <a:rPr lang="en-US" sz="2000" dirty="0"/>
              <a:t>National Comprehensive Cancer Network. Breast Cancer Version 1.2019: NCCN; 2019</a:t>
            </a:r>
            <a:endParaRPr lang="en-MY" sz="2000" dirty="0"/>
          </a:p>
          <a:p>
            <a:pPr lvl="1">
              <a:buFont typeface="Wingdings" panose="05000000000000000000" pitchFamily="2" charset="2"/>
              <a:buChar char="§"/>
            </a:pPr>
            <a:endParaRPr lang="en-US" dirty="0">
              <a:latin typeface="+mj-lt"/>
            </a:endParaRPr>
          </a:p>
          <a:p>
            <a:pPr lvl="1">
              <a:buFont typeface="Wingdings" panose="05000000000000000000" pitchFamily="2" charset="2"/>
              <a:buChar char="§"/>
            </a:pPr>
            <a:endParaRPr lang="en-US" dirty="0">
              <a:latin typeface="+mj-lt"/>
            </a:endParaRPr>
          </a:p>
          <a:p>
            <a:pPr marL="457200" lvl="1" indent="0">
              <a:buNone/>
            </a:pPr>
            <a:endParaRPr lang="en-US" dirty="0">
              <a:latin typeface="+mj-lt"/>
            </a:endParaRPr>
          </a:p>
          <a:p>
            <a:pPr marL="0" lvl="0" indent="0">
              <a:buNone/>
            </a:pPr>
            <a:endParaRPr lang="en-US" dirty="0"/>
          </a:p>
        </p:txBody>
      </p:sp>
      <p:sp>
        <p:nvSpPr>
          <p:cNvPr id="2" name="Slide Number Placeholder 1">
            <a:extLst>
              <a:ext uri="{FF2B5EF4-FFF2-40B4-BE49-F238E27FC236}">
                <a16:creationId xmlns:a16="http://schemas.microsoft.com/office/drawing/2014/main" id="{3A7A8D49-840B-43DC-961F-648EF7AD9B40}"/>
              </a:ext>
            </a:extLst>
          </p:cNvPr>
          <p:cNvSpPr>
            <a:spLocks noGrp="1"/>
          </p:cNvSpPr>
          <p:nvPr>
            <p:ph type="sldNum" sz="quarter" idx="12"/>
          </p:nvPr>
        </p:nvSpPr>
        <p:spPr/>
        <p:txBody>
          <a:bodyPr/>
          <a:lstStyle/>
          <a:p>
            <a:fld id="{71B7BAC7-FE87-40F6-AA24-4F4685D1B022}" type="slidenum">
              <a:rPr lang="en-US" smtClean="0"/>
              <a:t>9</a:t>
            </a:fld>
            <a:endParaRPr lang="en-US"/>
          </a:p>
        </p:txBody>
      </p:sp>
    </p:spTree>
    <p:extLst>
      <p:ext uri="{BB962C8B-B14F-4D97-AF65-F5344CB8AC3E}">
        <p14:creationId xmlns:p14="http://schemas.microsoft.com/office/powerpoint/2010/main" val="3487414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Cloud skipper design slides.potx" id="{A839CB2D-CAF8-4C90-9E08-F1ACA2C5BDD5}" vid="{4C3DFA96-B4CF-43D6-AFA3-6C4764C0CD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57408</TotalTime>
  <Words>2430</Words>
  <Application>Microsoft Office PowerPoint</Application>
  <PresentationFormat>Widescreen</PresentationFormat>
  <Paragraphs>239</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ArialMT</vt:lpstr>
      <vt:lpstr>Calibri</vt:lpstr>
      <vt:lpstr>Cambria</vt:lpstr>
      <vt:lpstr>Pristina</vt:lpstr>
      <vt:lpstr>Wingdings</vt:lpstr>
      <vt:lpstr>Cloud skipper design template</vt:lpstr>
      <vt:lpstr>TRAINING OF CORE TRAINERS  CLINICAL PRACTICE GUIDELINES  MANAGEMENT OF  BREAST CANCER  (THIRD EDITION)</vt:lpstr>
      <vt:lpstr>LEARNING OBJECTIVES </vt:lpstr>
      <vt:lpstr>RISK FACTORS</vt:lpstr>
      <vt:lpstr>RISK FACTORS</vt:lpstr>
      <vt:lpstr>Non-modifiable risk factors</vt:lpstr>
      <vt:lpstr>Non-modifiable risk factors-2</vt:lpstr>
      <vt:lpstr>Non-modifiable risk factors-3</vt:lpstr>
      <vt:lpstr>Non-modifiable risk factors-4</vt:lpstr>
      <vt:lpstr>Modifiable risk factors</vt:lpstr>
      <vt:lpstr>Modifiable risk factors-2 </vt:lpstr>
      <vt:lpstr>Modifiable risk factors-2 </vt:lpstr>
      <vt:lpstr>Modifiable risk factors-3 </vt:lpstr>
      <vt:lpstr>Modifiable risk factors-4 </vt:lpstr>
      <vt:lpstr>Modifiable risk factors-5 </vt:lpstr>
      <vt:lpstr>Modifiable risk factors-6</vt:lpstr>
      <vt:lpstr>SCREENING</vt:lpstr>
      <vt:lpstr>Screening </vt:lpstr>
      <vt:lpstr>Screening-2 </vt:lpstr>
      <vt:lpstr>Screening-3</vt:lpstr>
      <vt:lpstr>Screening-4</vt:lpstr>
      <vt:lpstr>Screening of unaffected women </vt:lpstr>
      <vt:lpstr>Screening of unaffected women-2 </vt:lpstr>
      <vt:lpstr>Screening of affected women </vt:lpstr>
      <vt:lpstr>Screening of unaffected women-3 </vt:lpstr>
      <vt:lpstr>Screening of unaffected women-4 </vt:lpstr>
      <vt:lpstr>TAKE HOME MESSAGES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ON CLINICAL PRACTICE GUIDELINES (CPG)  MANAGEMENT OF BREAST CANCER (THIRD EDITION)</dc:title>
  <dc:creator>Zawiah Mansor</dc:creator>
  <cp:lastModifiedBy>Mohd Aminuddin Mohd Yusof</cp:lastModifiedBy>
  <cp:revision>199</cp:revision>
  <dcterms:created xsi:type="dcterms:W3CDTF">2020-08-13T07:33:34Z</dcterms:created>
  <dcterms:modified xsi:type="dcterms:W3CDTF">2022-02-21T00:56:08Z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